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33"/>
  </p:notesMasterIdLst>
  <p:sldIdLst>
    <p:sldId id="256" r:id="rId2"/>
    <p:sldId id="270" r:id="rId3"/>
    <p:sldId id="269" r:id="rId4"/>
    <p:sldId id="257" r:id="rId5"/>
    <p:sldId id="258" r:id="rId6"/>
    <p:sldId id="268" r:id="rId7"/>
    <p:sldId id="314" r:id="rId8"/>
    <p:sldId id="259" r:id="rId9"/>
    <p:sldId id="283" r:id="rId10"/>
    <p:sldId id="306" r:id="rId11"/>
    <p:sldId id="264" r:id="rId12"/>
    <p:sldId id="311" r:id="rId13"/>
    <p:sldId id="312" r:id="rId14"/>
    <p:sldId id="295" r:id="rId15"/>
    <p:sldId id="307" r:id="rId16"/>
    <p:sldId id="308" r:id="rId17"/>
    <p:sldId id="284" r:id="rId18"/>
    <p:sldId id="315" r:id="rId19"/>
    <p:sldId id="309" r:id="rId20"/>
    <p:sldId id="310" r:id="rId21"/>
    <p:sldId id="299" r:id="rId22"/>
    <p:sldId id="298" r:id="rId23"/>
    <p:sldId id="297" r:id="rId24"/>
    <p:sldId id="300" r:id="rId25"/>
    <p:sldId id="267" r:id="rId26"/>
    <p:sldId id="290" r:id="rId27"/>
    <p:sldId id="303" r:id="rId28"/>
    <p:sldId id="304" r:id="rId29"/>
    <p:sldId id="302" r:id="rId30"/>
    <p:sldId id="316" r:id="rId31"/>
    <p:sldId id="285" r:id="rId32"/>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035" autoAdjust="0"/>
  </p:normalViewPr>
  <p:slideViewPr>
    <p:cSldViewPr>
      <p:cViewPr varScale="1">
        <p:scale>
          <a:sx n="107" d="100"/>
          <a:sy n="107" d="100"/>
        </p:scale>
        <p:origin x="-1734"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5.wmf"/><Relationship Id="rId1" Type="http://schemas.openxmlformats.org/officeDocument/2006/relationships/image" Target="../media/image14.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6.wmf"/></Relationships>
</file>

<file path=ppt/media/image1.jpeg>
</file>

<file path=ppt/media/image10.wmf>
</file>

<file path=ppt/media/image11.png>
</file>

<file path=ppt/media/image12.png>
</file>

<file path=ppt/media/image13.wmf>
</file>

<file path=ppt/media/image14.wmf>
</file>

<file path=ppt/media/image15.wmf>
</file>

<file path=ppt/media/image16.wmf>
</file>

<file path=ppt/media/image17.png>
</file>

<file path=ppt/media/image18.png>
</file>

<file path=ppt/media/image19.jpeg>
</file>

<file path=ppt/media/image2.jpeg>
</file>

<file path=ppt/media/image3.png>
</file>

<file path=ppt/media/image4.wmf>
</file>

<file path=ppt/media/image5.png>
</file>

<file path=ppt/media/image6.png>
</file>

<file path=ppt/media/image7.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C126FE-2364-430B-98C1-B4FBF32AEBC5}" type="datetimeFigureOut">
              <a:rPr lang="zh-CN" altLang="en-US" smtClean="0"/>
              <a:t>2014/1/16</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70B03C0-2306-4969-AC45-339254CDA035}" type="slidenum">
              <a:rPr lang="zh-CN" altLang="en-US" smtClean="0"/>
              <a:t>‹#›</a:t>
            </a:fld>
            <a:endParaRPr lang="zh-CN" altLang="en-US"/>
          </a:p>
        </p:txBody>
      </p:sp>
    </p:spTree>
    <p:extLst>
      <p:ext uri="{BB962C8B-B14F-4D97-AF65-F5344CB8AC3E}">
        <p14:creationId xmlns:p14="http://schemas.microsoft.com/office/powerpoint/2010/main" val="951980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70B03C0-2306-4969-AC45-339254CDA035}" type="slidenum">
              <a:rPr lang="zh-CN" altLang="en-US" smtClean="0"/>
              <a:t>3</a:t>
            </a:fld>
            <a:endParaRPr lang="zh-CN" altLang="en-US"/>
          </a:p>
        </p:txBody>
      </p:sp>
    </p:spTree>
    <p:extLst>
      <p:ext uri="{BB962C8B-B14F-4D97-AF65-F5344CB8AC3E}">
        <p14:creationId xmlns:p14="http://schemas.microsoft.com/office/powerpoint/2010/main" val="4138544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70B03C0-2306-4969-AC45-339254CDA035}" type="slidenum">
              <a:rPr lang="zh-CN" altLang="en-US" smtClean="0"/>
              <a:t>4</a:t>
            </a:fld>
            <a:endParaRPr lang="zh-CN" altLang="en-US"/>
          </a:p>
        </p:txBody>
      </p:sp>
    </p:spTree>
    <p:extLst>
      <p:ext uri="{BB962C8B-B14F-4D97-AF65-F5344CB8AC3E}">
        <p14:creationId xmlns:p14="http://schemas.microsoft.com/office/powerpoint/2010/main" val="221232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70B03C0-2306-4969-AC45-339254CDA035}" type="slidenum">
              <a:rPr lang="zh-CN" altLang="en-US" smtClean="0"/>
              <a:t>11</a:t>
            </a:fld>
            <a:endParaRPr lang="zh-CN" altLang="en-US"/>
          </a:p>
        </p:txBody>
      </p:sp>
    </p:spTree>
    <p:extLst>
      <p:ext uri="{BB962C8B-B14F-4D97-AF65-F5344CB8AC3E}">
        <p14:creationId xmlns:p14="http://schemas.microsoft.com/office/powerpoint/2010/main" val="125689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70B03C0-2306-4969-AC45-339254CDA035}" type="slidenum">
              <a:rPr lang="zh-CN" altLang="en-US" smtClean="0"/>
              <a:t>14</a:t>
            </a:fld>
            <a:endParaRPr lang="zh-CN" altLang="en-US"/>
          </a:p>
        </p:txBody>
      </p:sp>
    </p:spTree>
    <p:extLst>
      <p:ext uri="{BB962C8B-B14F-4D97-AF65-F5344CB8AC3E}">
        <p14:creationId xmlns:p14="http://schemas.microsoft.com/office/powerpoint/2010/main" val="465478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70B03C0-2306-4969-AC45-339254CDA035}" type="slidenum">
              <a:rPr lang="zh-CN" altLang="en-US" smtClean="0"/>
              <a:t>17</a:t>
            </a:fld>
            <a:endParaRPr lang="zh-CN" altLang="en-US"/>
          </a:p>
        </p:txBody>
      </p:sp>
    </p:spTree>
    <p:extLst>
      <p:ext uri="{BB962C8B-B14F-4D97-AF65-F5344CB8AC3E}">
        <p14:creationId xmlns:p14="http://schemas.microsoft.com/office/powerpoint/2010/main" val="1280191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70B03C0-2306-4969-AC45-339254CDA035}" type="slidenum">
              <a:rPr lang="zh-CN" altLang="en-US" smtClean="0"/>
              <a:t>22</a:t>
            </a:fld>
            <a:endParaRPr lang="zh-CN" altLang="en-US"/>
          </a:p>
        </p:txBody>
      </p:sp>
    </p:spTree>
    <p:extLst>
      <p:ext uri="{BB962C8B-B14F-4D97-AF65-F5344CB8AC3E}">
        <p14:creationId xmlns:p14="http://schemas.microsoft.com/office/powerpoint/2010/main" val="38416259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70B03C0-2306-4969-AC45-339254CDA035}" type="slidenum">
              <a:rPr lang="zh-CN" altLang="en-US" smtClean="0"/>
              <a:t>23</a:t>
            </a:fld>
            <a:endParaRPr lang="zh-CN" altLang="en-US"/>
          </a:p>
        </p:txBody>
      </p:sp>
    </p:spTree>
    <p:extLst>
      <p:ext uri="{BB962C8B-B14F-4D97-AF65-F5344CB8AC3E}">
        <p14:creationId xmlns:p14="http://schemas.microsoft.com/office/powerpoint/2010/main" val="28838278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70B03C0-2306-4969-AC45-339254CDA035}" type="slidenum">
              <a:rPr lang="zh-CN" altLang="en-US" smtClean="0"/>
              <a:t>28</a:t>
            </a:fld>
            <a:endParaRPr lang="zh-CN" altLang="en-US"/>
          </a:p>
        </p:txBody>
      </p:sp>
    </p:spTree>
    <p:extLst>
      <p:ext uri="{BB962C8B-B14F-4D97-AF65-F5344CB8AC3E}">
        <p14:creationId xmlns:p14="http://schemas.microsoft.com/office/powerpoint/2010/main" val="3655506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zh-CN" altLang="en-US" smtClean="0"/>
              <a:t>单击此处编辑母版标题样式</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zh-CN" altLang="en-US" smtClean="0"/>
              <a:t>单击此处编辑母版标题样式</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zh-CN" altLang="en-US" smtClean="0"/>
              <a:t>单击此处编辑母版文本样式</a:t>
            </a:r>
          </a:p>
        </p:txBody>
      </p:sp>
      <p:sp>
        <p:nvSpPr>
          <p:cNvPr id="4" name="Date Placeholder 3"/>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8" name="Title 7"/>
          <p:cNvSpPr>
            <a:spLocks noGrp="1"/>
          </p:cNvSpPr>
          <p:nvPr>
            <p:ph type="title"/>
          </p:nvPr>
        </p:nvSpPr>
        <p:spPr/>
        <p:txBody>
          <a:bodyPr/>
          <a:lstStyle/>
          <a:p>
            <a:r>
              <a:rPr lang="zh-CN" altLang="en-US" smtClean="0"/>
              <a:t>单击此处编辑母版标题样式</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zh-CN" altLang="en-US" smtClean="0"/>
              <a:t>单击此处编辑母版文本样式</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zh-CN" altLang="en-US" smtClean="0"/>
              <a:t>单击此处编辑母版文本样式</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2"/>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zh-CN" altLang="en-US" smtClean="0"/>
              <a:t>单击此处编辑母版标题样式</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zh-CN" altLang="en-US" smtClean="0"/>
              <a:t>单击此处编辑母版文本样式</a:t>
            </a:r>
          </a:p>
        </p:txBody>
      </p:sp>
      <p:sp>
        <p:nvSpPr>
          <p:cNvPr id="5" name="Date Placeholder 4"/>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zh-CN" alt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zh-CN" altLang="en-US" smtClean="0"/>
              <a:t>单击图标添加图片</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530820CF-B880-4189-942D-D702A7CBA730}" type="datetimeFigureOut">
              <a:rPr lang="zh-CN" altLang="en-US" smtClean="0"/>
              <a:t>2014/1/16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530820CF-B880-4189-942D-D702A7CBA730}" type="datetimeFigureOut">
              <a:rPr lang="zh-CN" altLang="en-US" smtClean="0"/>
              <a:t>2014/1/16</a:t>
            </a:fld>
            <a:endParaRPr lang="zh-CN" altLang="en-US"/>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wmf"/><Relationship Id="rId4" Type="http://schemas.openxmlformats.org/officeDocument/2006/relationships/package" Target="../embeddings/Microsoft_Excel____1.xlsx"/></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7.wmf"/><Relationship Id="rId4" Type="http://schemas.openxmlformats.org/officeDocument/2006/relationships/package" Target="../embeddings/Microsoft_Excel____2.xlsx"/></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0.wmf"/><Relationship Id="rId4" Type="http://schemas.openxmlformats.org/officeDocument/2006/relationships/package" Target="../embeddings/Microsoft_Excel____3.xlsx"/></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0.wmf"/></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3.wm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15.wmf"/><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package" Target="../embeddings/Microsoft_Word___7.docx"/><Relationship Id="rId5" Type="http://schemas.openxmlformats.org/officeDocument/2006/relationships/image" Target="../media/image14.wmf"/><Relationship Id="rId4" Type="http://schemas.openxmlformats.org/officeDocument/2006/relationships/package" Target="../embeddings/Microsoft_Word___6.docx"/></Relationships>
</file>

<file path=ppt/slides/_rels/slide24.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16.w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smtClean="0"/>
              <a:t>数据流程</a:t>
            </a:r>
            <a:r>
              <a:rPr lang="zh-CN" altLang="en-US" dirty="0"/>
              <a:t>规范</a:t>
            </a:r>
            <a:r>
              <a:rPr lang="zh-CN" altLang="en-US" dirty="0" smtClean="0"/>
              <a:t>架构</a:t>
            </a:r>
            <a:r>
              <a:rPr lang="zh-CN" altLang="en-US" dirty="0"/>
              <a:t>和</a:t>
            </a:r>
            <a:r>
              <a:rPr lang="zh-CN" altLang="en-US" dirty="0" smtClean="0"/>
              <a:t>数据对象编写规范</a:t>
            </a:r>
            <a:endParaRPr lang="zh-CN" altLang="en-US" dirty="0"/>
          </a:p>
        </p:txBody>
      </p:sp>
      <p:sp>
        <p:nvSpPr>
          <p:cNvPr id="3" name="副标题 2"/>
          <p:cNvSpPr>
            <a:spLocks noGrp="1"/>
          </p:cNvSpPr>
          <p:nvPr>
            <p:ph type="subTitle" idx="1"/>
          </p:nvPr>
        </p:nvSpPr>
        <p:spPr/>
        <p:txBody>
          <a:bodyPr/>
          <a:lstStyle/>
          <a:p>
            <a:r>
              <a:rPr lang="zh-CN" altLang="en-US" dirty="0" smtClean="0"/>
              <a:t>运维</a:t>
            </a:r>
            <a:r>
              <a:rPr lang="en-US" altLang="zh-CN" dirty="0" smtClean="0"/>
              <a:t>DBA</a:t>
            </a:r>
            <a:endParaRPr lang="zh-CN" altLang="en-US" dirty="0"/>
          </a:p>
        </p:txBody>
      </p:sp>
    </p:spTree>
    <p:extLst>
      <p:ext uri="{BB962C8B-B14F-4D97-AF65-F5344CB8AC3E}">
        <p14:creationId xmlns:p14="http://schemas.microsoft.com/office/powerpoint/2010/main" val="6281065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所有操作</a:t>
            </a:r>
            <a:r>
              <a:rPr lang="zh-CN" altLang="en-US" dirty="0"/>
              <a:t>基本</a:t>
            </a:r>
            <a:r>
              <a:rPr lang="zh-CN" altLang="en-US" dirty="0" smtClean="0"/>
              <a:t>流程</a:t>
            </a:r>
            <a:endParaRPr lang="zh-CN" altLang="en-US" dirty="0"/>
          </a:p>
        </p:txBody>
      </p:sp>
      <p:sp>
        <p:nvSpPr>
          <p:cNvPr id="3" name="内容占位符 2"/>
          <p:cNvSpPr>
            <a:spLocks noGrp="1"/>
          </p:cNvSpPr>
          <p:nvPr>
            <p:ph idx="1"/>
          </p:nvPr>
        </p:nvSpPr>
        <p:spPr>
          <a:xfrm>
            <a:off x="822960" y="1100628"/>
            <a:ext cx="7520940" cy="3768532"/>
          </a:xfrm>
        </p:spPr>
        <p:txBody>
          <a:bodyPr>
            <a:normAutofit/>
          </a:bodyPr>
          <a:lstStyle/>
          <a:p>
            <a:pPr>
              <a:buFont typeface="+mj-lt"/>
              <a:buAutoNum type="arabicPeriod"/>
            </a:pPr>
            <a:r>
              <a:rPr lang="en-US" altLang="zh-CN" b="0" dirty="0" smtClean="0">
                <a:solidFill>
                  <a:srgbClr val="FF0000"/>
                </a:solidFill>
                <a:latin typeface="+mj-ea"/>
                <a:ea typeface="+mj-ea"/>
              </a:rPr>
              <a:t>&lt;</a:t>
            </a:r>
            <a:r>
              <a:rPr lang="zh-CN" altLang="en-US" b="0" dirty="0">
                <a:solidFill>
                  <a:srgbClr val="FF0000"/>
                </a:solidFill>
                <a:latin typeface="+mj-ea"/>
                <a:ea typeface="+mj-ea"/>
              </a:rPr>
              <a:t>编写</a:t>
            </a:r>
            <a:r>
              <a:rPr lang="en-US" altLang="zh-CN" b="0" dirty="0">
                <a:solidFill>
                  <a:srgbClr val="FF0000"/>
                </a:solidFill>
                <a:latin typeface="+mj-ea"/>
                <a:ea typeface="+mj-ea"/>
              </a:rPr>
              <a:t>&gt;</a:t>
            </a:r>
            <a:r>
              <a:rPr lang="zh-CN" altLang="en-US" b="0" dirty="0">
                <a:latin typeface="+mj-ea"/>
                <a:ea typeface="+mj-ea"/>
              </a:rPr>
              <a:t>开发需求人员按模板编写脚本或表格</a:t>
            </a:r>
          </a:p>
          <a:p>
            <a:pPr>
              <a:buFont typeface="+mj-lt"/>
              <a:buAutoNum type="arabicPeriod"/>
            </a:pPr>
            <a:r>
              <a:rPr lang="en-US" altLang="zh-CN" b="0" dirty="0" smtClean="0">
                <a:solidFill>
                  <a:srgbClr val="FF0000"/>
                </a:solidFill>
                <a:latin typeface="+mj-ea"/>
                <a:ea typeface="+mj-ea"/>
              </a:rPr>
              <a:t>&lt;</a:t>
            </a:r>
            <a:r>
              <a:rPr lang="zh-CN" altLang="en-US" b="0" dirty="0">
                <a:solidFill>
                  <a:srgbClr val="FF0000"/>
                </a:solidFill>
                <a:latin typeface="+mj-ea"/>
                <a:ea typeface="+mj-ea"/>
              </a:rPr>
              <a:t>审核</a:t>
            </a:r>
            <a:r>
              <a:rPr lang="en-US" altLang="zh-CN" b="0" dirty="0">
                <a:solidFill>
                  <a:srgbClr val="FF0000"/>
                </a:solidFill>
                <a:latin typeface="+mj-ea"/>
                <a:ea typeface="+mj-ea"/>
              </a:rPr>
              <a:t>&gt;</a:t>
            </a:r>
            <a:r>
              <a:rPr lang="zh-CN" altLang="en-US" b="0" dirty="0">
                <a:latin typeface="+mj-ea"/>
                <a:ea typeface="+mj-ea"/>
              </a:rPr>
              <a:t>开发审核人员审核脚本或表格信息</a:t>
            </a:r>
          </a:p>
          <a:p>
            <a:pPr>
              <a:buFont typeface="+mj-lt"/>
              <a:buAutoNum type="arabicPeriod"/>
            </a:pPr>
            <a:r>
              <a:rPr lang="en-US" altLang="zh-CN" b="0" dirty="0" smtClean="0">
                <a:solidFill>
                  <a:srgbClr val="FF0000"/>
                </a:solidFill>
                <a:latin typeface="+mj-ea"/>
                <a:ea typeface="+mj-ea"/>
              </a:rPr>
              <a:t>&lt;SVN</a:t>
            </a:r>
            <a:r>
              <a:rPr lang="en-US" altLang="zh-CN" b="0" dirty="0">
                <a:solidFill>
                  <a:srgbClr val="FF0000"/>
                </a:solidFill>
                <a:latin typeface="+mj-ea"/>
                <a:ea typeface="+mj-ea"/>
              </a:rPr>
              <a:t>&gt;</a:t>
            </a:r>
            <a:r>
              <a:rPr lang="zh-CN" altLang="en-US" b="0" dirty="0">
                <a:latin typeface="+mj-ea"/>
                <a:ea typeface="+mj-ea"/>
              </a:rPr>
              <a:t>审核通过后</a:t>
            </a:r>
            <a:r>
              <a:rPr lang="zh-CN" altLang="en-US" b="0" dirty="0" smtClean="0">
                <a:latin typeface="+mj-ea"/>
                <a:ea typeface="+mj-ea"/>
              </a:rPr>
              <a:t>将</a:t>
            </a:r>
            <a:r>
              <a:rPr lang="zh-CN" altLang="en-US" b="0" dirty="0">
                <a:latin typeface="+mj-ea"/>
                <a:ea typeface="+mj-ea"/>
              </a:rPr>
              <a:t>文件</a:t>
            </a:r>
            <a:r>
              <a:rPr lang="zh-CN" altLang="en-US" b="0" dirty="0" smtClean="0">
                <a:latin typeface="+mj-ea"/>
                <a:ea typeface="+mj-ea"/>
              </a:rPr>
              <a:t>上</a:t>
            </a:r>
            <a:r>
              <a:rPr lang="zh-CN" altLang="en-US" b="0" dirty="0">
                <a:latin typeface="+mj-ea"/>
                <a:ea typeface="+mj-ea"/>
              </a:rPr>
              <a:t>传</a:t>
            </a:r>
            <a:r>
              <a:rPr lang="en-US" altLang="zh-CN" b="0" dirty="0">
                <a:latin typeface="+mj-ea"/>
                <a:ea typeface="+mj-ea"/>
              </a:rPr>
              <a:t>SVN</a:t>
            </a:r>
          </a:p>
          <a:p>
            <a:pPr>
              <a:buFont typeface="+mj-lt"/>
              <a:buAutoNum type="arabicPeriod"/>
            </a:pPr>
            <a:r>
              <a:rPr lang="en-US" altLang="zh-CN" b="0" dirty="0" smtClean="0">
                <a:solidFill>
                  <a:srgbClr val="FF0000"/>
                </a:solidFill>
                <a:latin typeface="+mj-ea"/>
                <a:ea typeface="+mj-ea"/>
              </a:rPr>
              <a:t>&lt;</a:t>
            </a:r>
            <a:r>
              <a:rPr lang="zh-CN" altLang="en-US" b="0" dirty="0">
                <a:solidFill>
                  <a:srgbClr val="FF0000"/>
                </a:solidFill>
                <a:latin typeface="+mj-ea"/>
                <a:ea typeface="+mj-ea"/>
              </a:rPr>
              <a:t>禅道</a:t>
            </a:r>
            <a:r>
              <a:rPr lang="en-US" altLang="zh-CN" b="0" dirty="0">
                <a:solidFill>
                  <a:srgbClr val="FF0000"/>
                </a:solidFill>
                <a:latin typeface="+mj-ea"/>
                <a:ea typeface="+mj-ea"/>
              </a:rPr>
              <a:t>&gt;</a:t>
            </a:r>
            <a:r>
              <a:rPr lang="zh-CN" altLang="en-US" b="0" dirty="0">
                <a:latin typeface="+mj-ea"/>
                <a:ea typeface="+mj-ea"/>
              </a:rPr>
              <a:t>开发需求人员提</a:t>
            </a:r>
            <a:r>
              <a:rPr lang="en-US" altLang="zh-CN" b="0" dirty="0">
                <a:latin typeface="+mj-ea"/>
                <a:ea typeface="+mj-ea"/>
              </a:rPr>
              <a:t>&lt;</a:t>
            </a:r>
            <a:r>
              <a:rPr lang="zh-CN" altLang="en-US" b="0" dirty="0">
                <a:latin typeface="+mj-ea"/>
                <a:ea typeface="+mj-ea"/>
              </a:rPr>
              <a:t>禅道</a:t>
            </a:r>
            <a:r>
              <a:rPr lang="en-US" altLang="zh-CN" b="0" dirty="0">
                <a:latin typeface="+mj-ea"/>
                <a:ea typeface="+mj-ea"/>
              </a:rPr>
              <a:t>&gt;</a:t>
            </a:r>
            <a:r>
              <a:rPr lang="zh-CN" altLang="en-US" b="0" dirty="0">
                <a:latin typeface="+mj-ea"/>
                <a:ea typeface="+mj-ea"/>
              </a:rPr>
              <a:t>单子：</a:t>
            </a:r>
          </a:p>
          <a:p>
            <a:pPr marL="809244" lvl="3" indent="-342900">
              <a:buFont typeface="+mj-lt"/>
              <a:buAutoNum type="alphaUcPeriod"/>
            </a:pPr>
            <a:r>
              <a:rPr lang="en-US" altLang="zh-CN" dirty="0" smtClean="0">
                <a:latin typeface="+mj-ea"/>
                <a:ea typeface="+mj-ea"/>
              </a:rPr>
              <a:t>SVN</a:t>
            </a:r>
            <a:r>
              <a:rPr lang="zh-CN" altLang="en-US" dirty="0">
                <a:latin typeface="+mj-ea"/>
                <a:ea typeface="+mj-ea"/>
              </a:rPr>
              <a:t>脚本路径</a:t>
            </a:r>
          </a:p>
          <a:p>
            <a:pPr marL="809244" lvl="3" indent="-342900">
              <a:buFont typeface="+mj-lt"/>
              <a:buAutoNum type="alphaUcPeriod"/>
            </a:pPr>
            <a:r>
              <a:rPr lang="zh-CN" altLang="en-US" dirty="0" smtClean="0">
                <a:latin typeface="+mj-ea"/>
                <a:ea typeface="+mj-ea"/>
              </a:rPr>
              <a:t>注明</a:t>
            </a:r>
            <a:r>
              <a:rPr lang="zh-CN" altLang="en-US" dirty="0">
                <a:solidFill>
                  <a:srgbClr val="FF0000"/>
                </a:solidFill>
                <a:latin typeface="+mj-ea"/>
                <a:ea typeface="+mj-ea"/>
              </a:rPr>
              <a:t>审核人员</a:t>
            </a:r>
            <a:r>
              <a:rPr lang="zh-CN" altLang="en-US" dirty="0">
                <a:latin typeface="+mj-ea"/>
                <a:ea typeface="+mj-ea"/>
              </a:rPr>
              <a:t>和需求描述</a:t>
            </a:r>
          </a:p>
          <a:p>
            <a:pPr>
              <a:buFont typeface="+mj-lt"/>
              <a:buAutoNum type="arabicPeriod"/>
            </a:pPr>
            <a:r>
              <a:rPr lang="en-US" altLang="zh-CN" b="0" dirty="0" smtClean="0">
                <a:solidFill>
                  <a:srgbClr val="FF0000"/>
                </a:solidFill>
                <a:latin typeface="+mj-ea"/>
                <a:ea typeface="+mj-ea"/>
              </a:rPr>
              <a:t>&lt;</a:t>
            </a:r>
            <a:r>
              <a:rPr lang="zh-CN" altLang="en-US" b="0" dirty="0">
                <a:solidFill>
                  <a:srgbClr val="FF0000"/>
                </a:solidFill>
                <a:latin typeface="+mj-ea"/>
                <a:ea typeface="+mj-ea"/>
              </a:rPr>
              <a:t>测试执行</a:t>
            </a:r>
            <a:r>
              <a:rPr lang="en-US" altLang="zh-CN" b="0" dirty="0">
                <a:solidFill>
                  <a:srgbClr val="FF0000"/>
                </a:solidFill>
                <a:latin typeface="+mj-ea"/>
                <a:ea typeface="+mj-ea"/>
              </a:rPr>
              <a:t>&gt;</a:t>
            </a:r>
            <a:r>
              <a:rPr lang="en-US" altLang="zh-CN" b="0" dirty="0">
                <a:latin typeface="+mj-ea"/>
                <a:ea typeface="+mj-ea"/>
              </a:rPr>
              <a:t>DBA</a:t>
            </a:r>
            <a:r>
              <a:rPr lang="zh-CN" altLang="en-US" b="0" dirty="0">
                <a:latin typeface="+mj-ea"/>
                <a:ea typeface="+mj-ea"/>
              </a:rPr>
              <a:t>在测试环境修改数据</a:t>
            </a:r>
          </a:p>
          <a:p>
            <a:pPr>
              <a:buFont typeface="+mj-lt"/>
              <a:buAutoNum type="arabicPeriod"/>
            </a:pPr>
            <a:r>
              <a:rPr lang="en-US" altLang="zh-CN" b="0" dirty="0" smtClean="0">
                <a:solidFill>
                  <a:srgbClr val="FF0000"/>
                </a:solidFill>
                <a:latin typeface="+mj-ea"/>
                <a:ea typeface="+mj-ea"/>
              </a:rPr>
              <a:t>&lt;</a:t>
            </a:r>
            <a:r>
              <a:rPr lang="zh-CN" altLang="en-US" b="0" dirty="0">
                <a:solidFill>
                  <a:srgbClr val="FF0000"/>
                </a:solidFill>
                <a:latin typeface="+mj-ea"/>
                <a:ea typeface="+mj-ea"/>
              </a:rPr>
              <a:t>测试确认</a:t>
            </a:r>
            <a:r>
              <a:rPr lang="en-US" altLang="zh-CN" b="0" dirty="0">
                <a:solidFill>
                  <a:srgbClr val="FF0000"/>
                </a:solidFill>
                <a:latin typeface="+mj-ea"/>
                <a:ea typeface="+mj-ea"/>
              </a:rPr>
              <a:t>&gt;</a:t>
            </a:r>
            <a:r>
              <a:rPr lang="zh-CN" altLang="en-US" b="0" dirty="0">
                <a:latin typeface="+mj-ea"/>
                <a:ea typeface="+mj-ea"/>
              </a:rPr>
              <a:t>开发需求人确认测试是否正常</a:t>
            </a:r>
          </a:p>
          <a:p>
            <a:pPr>
              <a:buFont typeface="+mj-lt"/>
              <a:buAutoNum type="arabicPeriod"/>
            </a:pPr>
            <a:r>
              <a:rPr lang="en-US" altLang="zh-CN" b="0" dirty="0" smtClean="0">
                <a:solidFill>
                  <a:srgbClr val="FF0000"/>
                </a:solidFill>
                <a:latin typeface="+mj-ea"/>
                <a:ea typeface="+mj-ea"/>
              </a:rPr>
              <a:t>&lt;</a:t>
            </a:r>
            <a:r>
              <a:rPr lang="zh-CN" altLang="en-US" b="0" dirty="0">
                <a:solidFill>
                  <a:srgbClr val="FF0000"/>
                </a:solidFill>
                <a:latin typeface="+mj-ea"/>
                <a:ea typeface="+mj-ea"/>
              </a:rPr>
              <a:t>生产执行</a:t>
            </a:r>
            <a:r>
              <a:rPr lang="en-US" altLang="zh-CN" b="0" dirty="0">
                <a:solidFill>
                  <a:srgbClr val="FF0000"/>
                </a:solidFill>
                <a:latin typeface="+mj-ea"/>
                <a:ea typeface="+mj-ea"/>
              </a:rPr>
              <a:t>&gt;</a:t>
            </a:r>
            <a:r>
              <a:rPr lang="zh-CN" altLang="en-US" b="0" dirty="0">
                <a:latin typeface="+mj-ea"/>
                <a:ea typeface="+mj-ea"/>
              </a:rPr>
              <a:t>测试正常后</a:t>
            </a:r>
            <a:r>
              <a:rPr lang="en-US" altLang="zh-CN" b="0" dirty="0">
                <a:latin typeface="+mj-ea"/>
                <a:ea typeface="+mj-ea"/>
              </a:rPr>
              <a:t>DBA</a:t>
            </a:r>
            <a:r>
              <a:rPr lang="zh-CN" altLang="en-US" b="0" dirty="0">
                <a:latin typeface="+mj-ea"/>
                <a:ea typeface="+mj-ea"/>
              </a:rPr>
              <a:t>修改生产数据</a:t>
            </a:r>
          </a:p>
          <a:p>
            <a:pPr>
              <a:buFont typeface="+mj-lt"/>
              <a:buAutoNum type="arabicPeriod"/>
            </a:pPr>
            <a:r>
              <a:rPr lang="en-US" altLang="zh-CN" b="0" dirty="0" smtClean="0">
                <a:solidFill>
                  <a:srgbClr val="FF0000"/>
                </a:solidFill>
                <a:latin typeface="+mj-ea"/>
                <a:ea typeface="+mj-ea"/>
              </a:rPr>
              <a:t>&lt;</a:t>
            </a:r>
            <a:r>
              <a:rPr lang="zh-CN" altLang="en-US" b="0" dirty="0">
                <a:solidFill>
                  <a:srgbClr val="FF0000"/>
                </a:solidFill>
                <a:latin typeface="+mj-ea"/>
                <a:ea typeface="+mj-ea"/>
              </a:rPr>
              <a:t>生产确认</a:t>
            </a:r>
            <a:r>
              <a:rPr lang="en-US" altLang="zh-CN" b="0" dirty="0">
                <a:solidFill>
                  <a:srgbClr val="FF0000"/>
                </a:solidFill>
                <a:latin typeface="+mj-ea"/>
                <a:ea typeface="+mj-ea"/>
              </a:rPr>
              <a:t>&gt;</a:t>
            </a:r>
            <a:r>
              <a:rPr lang="zh-CN" altLang="en-US" b="0" dirty="0">
                <a:latin typeface="+mj-ea"/>
                <a:ea typeface="+mj-ea"/>
              </a:rPr>
              <a:t>开发需求人确认业务</a:t>
            </a:r>
          </a:p>
          <a:p>
            <a:pPr>
              <a:buFont typeface="+mj-lt"/>
              <a:buAutoNum type="arabicPeriod"/>
            </a:pPr>
            <a:r>
              <a:rPr lang="en-US" altLang="zh-CN" b="0" dirty="0" smtClean="0">
                <a:solidFill>
                  <a:srgbClr val="FF0000"/>
                </a:solidFill>
                <a:latin typeface="+mj-ea"/>
                <a:ea typeface="+mj-ea"/>
              </a:rPr>
              <a:t>&lt;</a:t>
            </a:r>
            <a:r>
              <a:rPr lang="zh-CN" altLang="en-US" b="0" dirty="0">
                <a:solidFill>
                  <a:srgbClr val="FF0000"/>
                </a:solidFill>
                <a:latin typeface="+mj-ea"/>
                <a:ea typeface="+mj-ea"/>
              </a:rPr>
              <a:t>关闭</a:t>
            </a:r>
            <a:r>
              <a:rPr lang="en-US" altLang="zh-CN" b="0" dirty="0">
                <a:solidFill>
                  <a:srgbClr val="FF0000"/>
                </a:solidFill>
                <a:latin typeface="+mj-ea"/>
                <a:ea typeface="+mj-ea"/>
              </a:rPr>
              <a:t>&gt;</a:t>
            </a:r>
            <a:r>
              <a:rPr lang="zh-CN" altLang="en-US" b="0" dirty="0">
                <a:latin typeface="+mj-ea"/>
                <a:ea typeface="+mj-ea"/>
              </a:rPr>
              <a:t>确认修改正常关闭单子</a:t>
            </a:r>
          </a:p>
        </p:txBody>
      </p:sp>
      <p:pic>
        <p:nvPicPr>
          <p:cNvPr id="4" name="Picture 8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4" y="1700808"/>
            <a:ext cx="8568951" cy="193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7857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9512" y="1038050"/>
            <a:ext cx="7520940" cy="548640"/>
          </a:xfrm>
        </p:spPr>
        <p:txBody>
          <a:bodyPr/>
          <a:lstStyle/>
          <a:p>
            <a:r>
              <a:rPr lang="zh-CN" altLang="en-US" dirty="0"/>
              <a:t>数据库上线</a:t>
            </a:r>
            <a:r>
              <a:rPr lang="zh-CN" altLang="en-US" dirty="0" smtClean="0"/>
              <a:t>部署</a:t>
            </a:r>
            <a:r>
              <a:rPr lang="en-US" altLang="zh-CN" dirty="0" smtClean="0"/>
              <a:t>(</a:t>
            </a:r>
            <a:r>
              <a:rPr lang="zh-CN" altLang="en-US" dirty="0" smtClean="0">
                <a:solidFill>
                  <a:srgbClr val="FF0000"/>
                </a:solidFill>
              </a:rPr>
              <a:t>流程</a:t>
            </a:r>
            <a:r>
              <a:rPr lang="en-US" altLang="zh-CN" dirty="0" smtClean="0"/>
              <a:t>)</a:t>
            </a:r>
            <a:endParaRPr lang="zh-CN" altLang="en-US" dirty="0"/>
          </a:p>
        </p:txBody>
      </p:sp>
      <p:sp>
        <p:nvSpPr>
          <p:cNvPr id="3" name="内容占位符 2"/>
          <p:cNvSpPr>
            <a:spLocks noGrp="1"/>
          </p:cNvSpPr>
          <p:nvPr>
            <p:ph idx="1"/>
          </p:nvPr>
        </p:nvSpPr>
        <p:spPr>
          <a:xfrm>
            <a:off x="152957" y="1611352"/>
            <a:ext cx="3986995" cy="3317330"/>
          </a:xfrm>
          <a:solidFill>
            <a:schemeClr val="bg1"/>
          </a:solidFill>
        </p:spPr>
        <p:txBody>
          <a:bodyPr>
            <a:normAutofit lnSpcReduction="10000"/>
          </a:bodyPr>
          <a:lstStyle/>
          <a:p>
            <a:pPr lvl="0">
              <a:spcBef>
                <a:spcPts val="600"/>
              </a:spcBef>
              <a:spcAft>
                <a:spcPts val="600"/>
              </a:spcAft>
              <a:buFont typeface="+mj-lt"/>
              <a:buAutoNum type="alphaUcPeriod"/>
            </a:pPr>
            <a:r>
              <a:rPr lang="zh-CN" altLang="en-US" sz="1400" b="0" dirty="0" smtClean="0">
                <a:latin typeface="+mj-ea"/>
                <a:ea typeface="+mj-ea"/>
              </a:rPr>
              <a:t>部署请提交</a:t>
            </a:r>
            <a:r>
              <a:rPr lang="en-US" altLang="zh-CN" sz="1400" b="0" dirty="0" smtClean="0">
                <a:solidFill>
                  <a:srgbClr val="00B050"/>
                </a:solidFill>
                <a:latin typeface="+mj-ea"/>
                <a:ea typeface="+mj-ea"/>
              </a:rPr>
              <a:t>《</a:t>
            </a:r>
            <a:r>
              <a:rPr lang="zh-CN" altLang="en-US" sz="1400" b="0" dirty="0" smtClean="0">
                <a:solidFill>
                  <a:srgbClr val="00B050"/>
                </a:solidFill>
                <a:latin typeface="+mj-ea"/>
                <a:ea typeface="+mj-ea"/>
              </a:rPr>
              <a:t>数据库部署需求单</a:t>
            </a:r>
            <a:r>
              <a:rPr lang="en-US" altLang="zh-CN" sz="1400" b="0" dirty="0" smtClean="0">
                <a:solidFill>
                  <a:srgbClr val="00B050"/>
                </a:solidFill>
                <a:latin typeface="+mj-ea"/>
                <a:ea typeface="+mj-ea"/>
              </a:rPr>
              <a:t>》</a:t>
            </a:r>
            <a:endParaRPr lang="en-US" altLang="zh-CN" sz="1400" b="0" dirty="0" smtClean="0">
              <a:latin typeface="+mj-ea"/>
              <a:ea typeface="+mj-ea"/>
            </a:endParaRPr>
          </a:p>
          <a:p>
            <a:pPr lvl="0">
              <a:spcBef>
                <a:spcPts val="600"/>
              </a:spcBef>
              <a:spcAft>
                <a:spcPts val="600"/>
              </a:spcAft>
              <a:buFont typeface="+mj-lt"/>
              <a:buAutoNum type="alphaUcPeriod"/>
            </a:pPr>
            <a:r>
              <a:rPr lang="zh-CN" altLang="zh-CN" sz="1400" b="0" dirty="0" smtClean="0">
                <a:latin typeface="+mj-ea"/>
                <a:ea typeface="+mj-ea"/>
              </a:rPr>
              <a:t>新</a:t>
            </a:r>
            <a:r>
              <a:rPr lang="zh-CN" altLang="zh-CN" sz="1400" b="0" dirty="0">
                <a:latin typeface="+mj-ea"/>
                <a:ea typeface="+mj-ea"/>
              </a:rPr>
              <a:t>上线数据库，必须以新注册域名为基础。非长期业务可考虑不上单独的数据库。</a:t>
            </a:r>
          </a:p>
          <a:p>
            <a:pPr>
              <a:spcBef>
                <a:spcPts val="600"/>
              </a:spcBef>
              <a:spcAft>
                <a:spcPts val="600"/>
              </a:spcAft>
              <a:buFont typeface="+mj-lt"/>
              <a:buAutoNum type="alphaUcPeriod"/>
            </a:pPr>
            <a:r>
              <a:rPr lang="zh-CN" altLang="zh-CN" sz="1400" b="0" dirty="0">
                <a:latin typeface="+mj-ea"/>
                <a:ea typeface="+mj-ea"/>
              </a:rPr>
              <a:t>请严格按照需求单填写，需在</a:t>
            </a:r>
            <a:r>
              <a:rPr lang="en-US" altLang="zh-CN" sz="1400" b="0" dirty="0">
                <a:latin typeface="+mj-ea"/>
                <a:ea typeface="+mj-ea"/>
              </a:rPr>
              <a:t>DBA</a:t>
            </a:r>
            <a:r>
              <a:rPr lang="zh-CN" altLang="zh-CN" sz="1400" b="0" dirty="0">
                <a:latin typeface="+mj-ea"/>
                <a:ea typeface="+mj-ea"/>
              </a:rPr>
              <a:t>评估后才可确定是否上线，因此请在编写程序之前规划数据库的部署，以防后期数据库无法上线，而回头调整程序。</a:t>
            </a:r>
            <a:endParaRPr lang="en-US" altLang="zh-CN" sz="1400" b="0" dirty="0">
              <a:latin typeface="+mj-ea"/>
              <a:ea typeface="+mj-ea"/>
            </a:endParaRPr>
          </a:p>
          <a:p>
            <a:pPr>
              <a:spcBef>
                <a:spcPts val="600"/>
              </a:spcBef>
              <a:spcAft>
                <a:spcPts val="600"/>
              </a:spcAft>
              <a:buFont typeface="+mj-lt"/>
              <a:buAutoNum type="alphaUcPeriod"/>
            </a:pPr>
            <a:r>
              <a:rPr lang="zh-CN" altLang="zh-CN" sz="1400" b="0" dirty="0">
                <a:latin typeface="+mj-ea"/>
                <a:ea typeface="+mj-ea"/>
              </a:rPr>
              <a:t>数据库</a:t>
            </a:r>
            <a:r>
              <a:rPr lang="zh-CN" altLang="zh-CN" sz="1400" b="0" dirty="0">
                <a:solidFill>
                  <a:srgbClr val="FF0000"/>
                </a:solidFill>
                <a:latin typeface="+mj-ea"/>
                <a:ea typeface="+mj-ea"/>
              </a:rPr>
              <a:t>只能新建</a:t>
            </a:r>
            <a:r>
              <a:rPr lang="zh-CN" altLang="zh-CN" sz="1400" b="0" dirty="0">
                <a:latin typeface="+mj-ea"/>
                <a:ea typeface="+mj-ea"/>
              </a:rPr>
              <a:t>，不能</a:t>
            </a:r>
            <a:r>
              <a:rPr lang="zh-CN" altLang="en-US" sz="1400" b="0" dirty="0">
                <a:latin typeface="+mj-ea"/>
                <a:ea typeface="+mj-ea"/>
              </a:rPr>
              <a:t>用</a:t>
            </a:r>
            <a:r>
              <a:rPr lang="zh-CN" altLang="zh-CN" sz="1400" b="0" dirty="0">
                <a:latin typeface="+mj-ea"/>
                <a:ea typeface="+mj-ea"/>
              </a:rPr>
              <a:t>还原</a:t>
            </a:r>
            <a:r>
              <a:rPr lang="zh-CN" altLang="en-US" sz="1400" b="0" dirty="0">
                <a:latin typeface="+mj-ea"/>
                <a:ea typeface="+mj-ea"/>
              </a:rPr>
              <a:t>数据库，因此</a:t>
            </a:r>
            <a:r>
              <a:rPr lang="zh-CN" altLang="zh-CN" sz="1400" b="0" dirty="0">
                <a:latin typeface="+mj-ea"/>
                <a:ea typeface="+mj-ea"/>
              </a:rPr>
              <a:t>部署包括数据库数据的初始化，需提交数据库数据初始化</a:t>
            </a:r>
            <a:r>
              <a:rPr lang="en-US" altLang="zh-CN" sz="1400" b="0" dirty="0">
                <a:latin typeface="+mj-ea"/>
                <a:ea typeface="+mj-ea"/>
              </a:rPr>
              <a:t>SQL</a:t>
            </a:r>
            <a:r>
              <a:rPr lang="zh-CN" altLang="zh-CN" sz="1400" b="0" dirty="0">
                <a:latin typeface="+mj-ea"/>
                <a:ea typeface="+mj-ea"/>
              </a:rPr>
              <a:t>脚本。</a:t>
            </a:r>
          </a:p>
          <a:p>
            <a:pPr>
              <a:spcBef>
                <a:spcPts val="600"/>
              </a:spcBef>
              <a:spcAft>
                <a:spcPts val="600"/>
              </a:spcAft>
              <a:buFont typeface="+mj-lt"/>
              <a:buAutoNum type="alphaUcPeriod"/>
            </a:pPr>
            <a:r>
              <a:rPr lang="zh-CN" altLang="en-US" sz="1400" b="0" dirty="0" smtClean="0">
                <a:latin typeface="+mj-ea"/>
                <a:ea typeface="+mj-ea"/>
              </a:rPr>
              <a:t>数据库</a:t>
            </a:r>
            <a:r>
              <a:rPr lang="zh-CN" altLang="zh-CN" sz="1400" b="0" dirty="0" smtClean="0">
                <a:latin typeface="+mj-ea"/>
                <a:ea typeface="+mj-ea"/>
              </a:rPr>
              <a:t>只能</a:t>
            </a:r>
            <a:r>
              <a:rPr lang="zh-CN" altLang="zh-CN" sz="1400" b="0" dirty="0">
                <a:latin typeface="+mj-ea"/>
                <a:ea typeface="+mj-ea"/>
              </a:rPr>
              <a:t>有表的读写权限，视图的查询权限，存储过程与函数的执行权限</a:t>
            </a:r>
            <a:r>
              <a:rPr lang="zh-CN" altLang="zh-CN" sz="1400" b="0" dirty="0" smtClean="0">
                <a:latin typeface="+mj-ea"/>
                <a:ea typeface="+mj-ea"/>
              </a:rPr>
              <a:t>。</a:t>
            </a:r>
            <a:r>
              <a:rPr lang="zh-CN" altLang="en-US" sz="1400" b="0" dirty="0" smtClean="0">
                <a:latin typeface="+mj-ea"/>
                <a:ea typeface="+mj-ea"/>
              </a:rPr>
              <a:t>请关注</a:t>
            </a:r>
            <a:endParaRPr lang="zh-CN" altLang="zh-CN" sz="1400" b="0" dirty="0">
              <a:latin typeface="+mj-ea"/>
              <a:ea typeface="+mj-ea"/>
            </a:endParaRPr>
          </a:p>
          <a:p>
            <a:pPr lvl="0">
              <a:spcBef>
                <a:spcPts val="600"/>
              </a:spcBef>
              <a:spcAft>
                <a:spcPts val="600"/>
              </a:spcAft>
              <a:buFont typeface="+mj-lt"/>
              <a:buAutoNum type="alphaUcPeriod"/>
            </a:pPr>
            <a:endParaRPr lang="zh-CN" altLang="zh-CN" sz="1400" b="0" dirty="0">
              <a:latin typeface="+mj-ea"/>
              <a:ea typeface="+mj-ea"/>
            </a:endParaRPr>
          </a:p>
        </p:txBody>
      </p:sp>
      <p:grpSp>
        <p:nvGrpSpPr>
          <p:cNvPr id="4" name="组合 3"/>
          <p:cNvGrpSpPr/>
          <p:nvPr/>
        </p:nvGrpSpPr>
        <p:grpSpPr>
          <a:xfrm>
            <a:off x="4919561" y="173130"/>
            <a:ext cx="4154123" cy="4755552"/>
            <a:chOff x="4919561" y="173130"/>
            <a:chExt cx="4154123" cy="5021776"/>
          </a:xfrm>
        </p:grpSpPr>
        <p:grpSp>
          <p:nvGrpSpPr>
            <p:cNvPr id="78" name="组合 77"/>
            <p:cNvGrpSpPr/>
            <p:nvPr/>
          </p:nvGrpSpPr>
          <p:grpSpPr>
            <a:xfrm>
              <a:off x="4919561" y="173130"/>
              <a:ext cx="4136363" cy="5021776"/>
              <a:chOff x="2508859" y="269911"/>
              <a:chExt cx="4136363" cy="5021776"/>
            </a:xfrm>
          </p:grpSpPr>
          <p:sp>
            <p:nvSpPr>
              <p:cNvPr id="61" name="矩形 60"/>
              <p:cNvSpPr/>
              <p:nvPr/>
            </p:nvSpPr>
            <p:spPr>
              <a:xfrm>
                <a:off x="4407986" y="2857583"/>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上传</a:t>
                </a:r>
                <a:r>
                  <a:rPr lang="en-US" altLang="zh-CN" sz="1100" dirty="0" smtClean="0">
                    <a:latin typeface="+mj-ea"/>
                    <a:ea typeface="+mj-ea"/>
                  </a:rPr>
                  <a:t>SVN</a:t>
                </a:r>
                <a:endParaRPr lang="zh-CN" altLang="en-US" sz="1100" dirty="0">
                  <a:latin typeface="+mj-ea"/>
                  <a:ea typeface="+mj-ea"/>
                </a:endParaRPr>
              </a:p>
            </p:txBody>
          </p:sp>
          <p:sp>
            <p:nvSpPr>
              <p:cNvPr id="62" name="矩形 61"/>
              <p:cNvSpPr/>
              <p:nvPr/>
            </p:nvSpPr>
            <p:spPr>
              <a:xfrm>
                <a:off x="4407986" y="3336499"/>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cxnSp>
            <p:nvCxnSpPr>
              <p:cNvPr id="63" name="直接连接符 62"/>
              <p:cNvCxnSpPr>
                <a:stCxn id="61" idx="2"/>
                <a:endCxn id="62" idx="0"/>
              </p:cNvCxnSpPr>
              <p:nvPr/>
            </p:nvCxnSpPr>
            <p:spPr>
              <a:xfrm>
                <a:off x="4799872" y="3124383"/>
                <a:ext cx="0" cy="212116"/>
              </a:xfrm>
              <a:prstGeom prst="line">
                <a:avLst/>
              </a:prstGeom>
            </p:spPr>
            <p:style>
              <a:lnRef idx="1">
                <a:schemeClr val="accent4"/>
              </a:lnRef>
              <a:fillRef idx="0">
                <a:schemeClr val="accent4"/>
              </a:fillRef>
              <a:effectRef idx="0">
                <a:schemeClr val="accent4"/>
              </a:effectRef>
              <a:fontRef idx="minor">
                <a:schemeClr val="tx1"/>
              </a:fontRef>
            </p:style>
          </p:cxnSp>
          <p:sp>
            <p:nvSpPr>
              <p:cNvPr id="64" name="矩形 63"/>
              <p:cNvSpPr/>
              <p:nvPr/>
            </p:nvSpPr>
            <p:spPr>
              <a:xfrm>
                <a:off x="4407986" y="3824349"/>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smtClean="0">
                    <a:latin typeface="+mj-ea"/>
                    <a:ea typeface="+mj-ea"/>
                  </a:rPr>
                  <a:t>DBA</a:t>
                </a:r>
                <a:r>
                  <a:rPr lang="zh-CN" altLang="en-US" sz="1100" dirty="0" smtClean="0">
                    <a:latin typeface="+mj-ea"/>
                    <a:ea typeface="+mj-ea"/>
                  </a:rPr>
                  <a:t>评估</a:t>
                </a:r>
                <a:endParaRPr lang="zh-CN" altLang="en-US" sz="1100" dirty="0">
                  <a:latin typeface="+mj-ea"/>
                  <a:ea typeface="+mj-ea"/>
                </a:endParaRPr>
              </a:p>
            </p:txBody>
          </p:sp>
          <p:sp>
            <p:nvSpPr>
              <p:cNvPr id="65" name="线形标注 1 64"/>
              <p:cNvSpPr/>
              <p:nvPr/>
            </p:nvSpPr>
            <p:spPr>
              <a:xfrm>
                <a:off x="2534510" y="3593156"/>
                <a:ext cx="1122286" cy="483383"/>
              </a:xfrm>
              <a:prstGeom prst="borderCallout1">
                <a:avLst>
                  <a:gd name="adj1" fmla="val 51067"/>
                  <a:gd name="adj2" fmla="val 99204"/>
                  <a:gd name="adj3" fmla="val -53759"/>
                  <a:gd name="adj4" fmla="val 167322"/>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r>
                  <a:rPr lang="zh-CN" altLang="en-US" sz="1000" dirty="0">
                    <a:solidFill>
                      <a:srgbClr val="FF0000"/>
                    </a:solidFill>
                    <a:latin typeface="+mj-ea"/>
                    <a:ea typeface="+mj-ea"/>
                  </a:rPr>
                  <a:t>和需求简述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en-US" altLang="zh-CN" sz="1000" dirty="0" smtClean="0">
                    <a:solidFill>
                      <a:srgbClr val="FF0000"/>
                    </a:solidFill>
                    <a:latin typeface="+mj-ea"/>
                    <a:ea typeface="+mj-ea"/>
                  </a:rPr>
                  <a:t>SVN</a:t>
                </a:r>
                <a:r>
                  <a:rPr lang="zh-CN" altLang="en-US" sz="1000" dirty="0" smtClean="0">
                    <a:solidFill>
                      <a:srgbClr val="FF0000"/>
                    </a:solidFill>
                    <a:latin typeface="+mj-ea"/>
                    <a:ea typeface="+mj-ea"/>
                  </a:rPr>
                  <a:t>路径</a:t>
                </a:r>
                <a:endParaRPr lang="zh-CN" altLang="en-US" sz="1000" dirty="0">
                  <a:solidFill>
                    <a:srgbClr val="FF0000"/>
                  </a:solidFill>
                  <a:latin typeface="+mj-ea"/>
                  <a:ea typeface="+mj-ea"/>
                </a:endParaRPr>
              </a:p>
            </p:txBody>
          </p:sp>
          <p:cxnSp>
            <p:nvCxnSpPr>
              <p:cNvPr id="66" name="肘形连接符 65"/>
              <p:cNvCxnSpPr>
                <a:stCxn id="64" idx="3"/>
                <a:endCxn id="69" idx="0"/>
              </p:cNvCxnSpPr>
              <p:nvPr/>
            </p:nvCxnSpPr>
            <p:spPr>
              <a:xfrm>
                <a:off x="5191757" y="3951105"/>
                <a:ext cx="1143178" cy="966346"/>
              </a:xfrm>
              <a:prstGeom prst="bentConnector2">
                <a:avLst/>
              </a:prstGeom>
              <a:ln>
                <a:tailEnd type="arrow"/>
              </a:ln>
            </p:spPr>
            <p:style>
              <a:lnRef idx="1">
                <a:schemeClr val="accent2"/>
              </a:lnRef>
              <a:fillRef idx="0">
                <a:schemeClr val="accent2"/>
              </a:fillRef>
              <a:effectRef idx="0">
                <a:schemeClr val="accent2"/>
              </a:effectRef>
              <a:fontRef idx="minor">
                <a:schemeClr val="tx1"/>
              </a:fontRef>
            </p:style>
          </p:cxnSp>
          <p:cxnSp>
            <p:nvCxnSpPr>
              <p:cNvPr id="67" name="直接连接符 66"/>
              <p:cNvCxnSpPr>
                <a:stCxn id="62" idx="2"/>
                <a:endCxn id="64" idx="0"/>
              </p:cNvCxnSpPr>
              <p:nvPr/>
            </p:nvCxnSpPr>
            <p:spPr>
              <a:xfrm>
                <a:off x="4799872" y="3603299"/>
                <a:ext cx="0" cy="221050"/>
              </a:xfrm>
              <a:prstGeom prst="line">
                <a:avLst/>
              </a:prstGeom>
            </p:spPr>
            <p:style>
              <a:lnRef idx="1">
                <a:schemeClr val="accent4"/>
              </a:lnRef>
              <a:fillRef idx="0">
                <a:schemeClr val="accent4"/>
              </a:fillRef>
              <a:effectRef idx="0">
                <a:schemeClr val="accent4"/>
              </a:effectRef>
              <a:fontRef idx="minor">
                <a:schemeClr val="tx1"/>
              </a:fontRef>
            </p:style>
          </p:cxnSp>
          <p:sp>
            <p:nvSpPr>
              <p:cNvPr id="68" name="矩形 67"/>
              <p:cNvSpPr/>
              <p:nvPr/>
            </p:nvSpPr>
            <p:spPr>
              <a:xfrm>
                <a:off x="3747148" y="4550406"/>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69" name="圆角矩形 68"/>
              <p:cNvSpPr/>
              <p:nvPr/>
            </p:nvSpPr>
            <p:spPr>
              <a:xfrm>
                <a:off x="6024647" y="4917451"/>
                <a:ext cx="620575" cy="21602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600" dirty="0">
                    <a:latin typeface="+mj-ea"/>
                    <a:ea typeface="+mj-ea"/>
                  </a:rPr>
                  <a:t>结束</a:t>
                </a:r>
              </a:p>
            </p:txBody>
          </p:sp>
          <p:cxnSp>
            <p:nvCxnSpPr>
              <p:cNvPr id="70" name="直接连接符 69"/>
              <p:cNvCxnSpPr>
                <a:stCxn id="64" idx="2"/>
                <a:endCxn id="75" idx="0"/>
              </p:cNvCxnSpPr>
              <p:nvPr/>
            </p:nvCxnSpPr>
            <p:spPr>
              <a:xfrm>
                <a:off x="4799872" y="4077860"/>
                <a:ext cx="0" cy="219035"/>
              </a:xfrm>
              <a:prstGeom prst="line">
                <a:avLst/>
              </a:prstGeom>
            </p:spPr>
            <p:style>
              <a:lnRef idx="1">
                <a:schemeClr val="accent4"/>
              </a:lnRef>
              <a:fillRef idx="0">
                <a:schemeClr val="accent4"/>
              </a:fillRef>
              <a:effectRef idx="0">
                <a:schemeClr val="accent4"/>
              </a:effectRef>
              <a:fontRef idx="minor">
                <a:schemeClr val="tx1"/>
              </a:fontRef>
            </p:style>
          </p:cxnSp>
          <p:sp>
            <p:nvSpPr>
              <p:cNvPr id="71" name="流程图: 决策 70"/>
              <p:cNvSpPr/>
              <p:nvPr/>
            </p:nvSpPr>
            <p:spPr>
              <a:xfrm>
                <a:off x="4229911" y="4752199"/>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72" name="直接连接符 71"/>
              <p:cNvCxnSpPr>
                <a:stCxn id="75" idx="2"/>
                <a:endCxn id="71" idx="0"/>
              </p:cNvCxnSpPr>
              <p:nvPr/>
            </p:nvCxnSpPr>
            <p:spPr>
              <a:xfrm flipH="1">
                <a:off x="4795799" y="4550406"/>
                <a:ext cx="4073" cy="201793"/>
              </a:xfrm>
              <a:prstGeom prst="line">
                <a:avLst/>
              </a:prstGeom>
            </p:spPr>
            <p:style>
              <a:lnRef idx="1">
                <a:schemeClr val="accent4"/>
              </a:lnRef>
              <a:fillRef idx="0">
                <a:schemeClr val="accent4"/>
              </a:fillRef>
              <a:effectRef idx="0">
                <a:schemeClr val="accent4"/>
              </a:effectRef>
              <a:fontRef idx="minor">
                <a:schemeClr val="tx1"/>
              </a:fontRef>
            </p:style>
          </p:cxnSp>
          <p:cxnSp>
            <p:nvCxnSpPr>
              <p:cNvPr id="73" name="肘形连接符 72"/>
              <p:cNvCxnSpPr>
                <a:stCxn id="71" idx="1"/>
                <a:endCxn id="75" idx="1"/>
              </p:cNvCxnSpPr>
              <p:nvPr/>
            </p:nvCxnSpPr>
            <p:spPr>
              <a:xfrm rot="10800000" flipH="1">
                <a:off x="4229910" y="4423651"/>
                <a:ext cx="178075" cy="598292"/>
              </a:xfrm>
              <a:prstGeom prst="bentConnector3">
                <a:avLst>
                  <a:gd name="adj1" fmla="val -128373"/>
                </a:avLst>
              </a:prstGeom>
              <a:ln>
                <a:tailEnd type="arrow"/>
              </a:ln>
            </p:spPr>
            <p:style>
              <a:lnRef idx="1">
                <a:schemeClr val="accent2"/>
              </a:lnRef>
              <a:fillRef idx="0">
                <a:schemeClr val="accent2"/>
              </a:fillRef>
              <a:effectRef idx="0">
                <a:schemeClr val="accent2"/>
              </a:effectRef>
              <a:fontRef idx="minor">
                <a:schemeClr val="tx1"/>
              </a:fontRef>
            </p:style>
          </p:cxnSp>
          <p:cxnSp>
            <p:nvCxnSpPr>
              <p:cNvPr id="74" name="直接连接符 73"/>
              <p:cNvCxnSpPr>
                <a:stCxn id="69" idx="1"/>
                <a:endCxn id="71" idx="3"/>
              </p:cNvCxnSpPr>
              <p:nvPr/>
            </p:nvCxnSpPr>
            <p:spPr>
              <a:xfrm flipH="1" flipV="1">
                <a:off x="5361686" y="5021943"/>
                <a:ext cx="662961" cy="3520"/>
              </a:xfrm>
              <a:prstGeom prst="line">
                <a:avLst/>
              </a:prstGeom>
            </p:spPr>
            <p:style>
              <a:lnRef idx="1">
                <a:schemeClr val="accent4"/>
              </a:lnRef>
              <a:fillRef idx="0">
                <a:schemeClr val="accent4"/>
              </a:fillRef>
              <a:effectRef idx="0">
                <a:schemeClr val="accent4"/>
              </a:effectRef>
              <a:fontRef idx="minor">
                <a:schemeClr val="tx1"/>
              </a:fontRef>
            </p:style>
          </p:cxnSp>
          <p:sp>
            <p:nvSpPr>
              <p:cNvPr id="75" name="矩形 74"/>
              <p:cNvSpPr/>
              <p:nvPr/>
            </p:nvSpPr>
            <p:spPr>
              <a:xfrm>
                <a:off x="4407986" y="4296895"/>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smtClean="0">
                    <a:latin typeface="+mj-ea"/>
                    <a:ea typeface="+mj-ea"/>
                  </a:rPr>
                  <a:t>DBA</a:t>
                </a:r>
                <a:r>
                  <a:rPr lang="zh-CN" altLang="en-US" sz="1100" dirty="0" smtClean="0">
                    <a:latin typeface="+mj-ea"/>
                    <a:ea typeface="+mj-ea"/>
                  </a:rPr>
                  <a:t>部署</a:t>
                </a:r>
                <a:endParaRPr lang="zh-CN" altLang="en-US" sz="1100" dirty="0">
                  <a:latin typeface="+mj-ea"/>
                  <a:ea typeface="+mj-ea"/>
                </a:endParaRPr>
              </a:p>
            </p:txBody>
          </p:sp>
          <p:sp>
            <p:nvSpPr>
              <p:cNvPr id="76" name="矩形 75"/>
              <p:cNvSpPr/>
              <p:nvPr/>
            </p:nvSpPr>
            <p:spPr>
              <a:xfrm>
                <a:off x="5580278" y="4769551"/>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77" name="矩形 76"/>
              <p:cNvSpPr/>
              <p:nvPr/>
            </p:nvSpPr>
            <p:spPr>
              <a:xfrm>
                <a:off x="5571416" y="3696393"/>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44" name="矩形 43"/>
              <p:cNvSpPr/>
              <p:nvPr/>
            </p:nvSpPr>
            <p:spPr>
              <a:xfrm>
                <a:off x="4812284" y="2572711"/>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46" name="矩形 45"/>
              <p:cNvSpPr/>
              <p:nvPr/>
            </p:nvSpPr>
            <p:spPr>
              <a:xfrm>
                <a:off x="3805825" y="868031"/>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下</a:t>
                </a:r>
                <a:r>
                  <a:rPr lang="zh-CN" altLang="en-US" sz="1100" dirty="0" smtClean="0">
                    <a:latin typeface="+mj-ea"/>
                    <a:ea typeface="+mj-ea"/>
                  </a:rPr>
                  <a:t>线</a:t>
                </a:r>
                <a:endParaRPr lang="zh-CN" altLang="en-US" dirty="0">
                  <a:latin typeface="+mj-ea"/>
                  <a:ea typeface="+mj-ea"/>
                </a:endParaRPr>
              </a:p>
            </p:txBody>
          </p:sp>
          <p:cxnSp>
            <p:nvCxnSpPr>
              <p:cNvPr id="47" name="直接连接符 46"/>
              <p:cNvCxnSpPr/>
              <p:nvPr/>
            </p:nvCxnSpPr>
            <p:spPr>
              <a:xfrm>
                <a:off x="4261840" y="631137"/>
                <a:ext cx="7418" cy="697816"/>
              </a:xfrm>
              <a:prstGeom prst="line">
                <a:avLst/>
              </a:prstGeom>
            </p:spPr>
            <p:style>
              <a:lnRef idx="1">
                <a:schemeClr val="accent4"/>
              </a:lnRef>
              <a:fillRef idx="0">
                <a:schemeClr val="accent4"/>
              </a:fillRef>
              <a:effectRef idx="0">
                <a:schemeClr val="accent4"/>
              </a:effectRef>
              <a:fontRef idx="minor">
                <a:schemeClr val="tx1"/>
              </a:fontRef>
            </p:style>
          </p:cxnSp>
          <p:sp>
            <p:nvSpPr>
              <p:cNvPr id="48" name="矩形 47"/>
              <p:cNvSpPr/>
              <p:nvPr/>
            </p:nvSpPr>
            <p:spPr>
              <a:xfrm>
                <a:off x="4082219" y="269911"/>
                <a:ext cx="847464" cy="34922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600" dirty="0">
                    <a:latin typeface="+mj-ea"/>
                    <a:ea typeface="+mj-ea"/>
                  </a:rPr>
                  <a:t>数据库</a:t>
                </a:r>
                <a:endParaRPr lang="zh-CN" altLang="en-US" dirty="0">
                  <a:latin typeface="+mj-ea"/>
                  <a:ea typeface="+mj-ea"/>
                </a:endParaRPr>
              </a:p>
            </p:txBody>
          </p:sp>
          <p:sp>
            <p:nvSpPr>
              <p:cNvPr id="49" name="矩形 48"/>
              <p:cNvSpPr/>
              <p:nvPr/>
            </p:nvSpPr>
            <p:spPr>
              <a:xfrm>
                <a:off x="4562730" y="1328952"/>
                <a:ext cx="490818"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编写</a:t>
                </a:r>
                <a:endParaRPr lang="zh-CN" altLang="en-US" dirty="0">
                  <a:latin typeface="+mj-ea"/>
                  <a:ea typeface="+mj-ea"/>
                </a:endParaRPr>
              </a:p>
            </p:txBody>
          </p:sp>
          <p:sp>
            <p:nvSpPr>
              <p:cNvPr id="50" name="线形标注 1 49"/>
              <p:cNvSpPr/>
              <p:nvPr/>
            </p:nvSpPr>
            <p:spPr>
              <a:xfrm>
                <a:off x="5630285" y="1459867"/>
                <a:ext cx="1013955" cy="776585"/>
              </a:xfrm>
              <a:prstGeom prst="borderCallout1">
                <a:avLst>
                  <a:gd name="adj1" fmla="val 49075"/>
                  <a:gd name="adj2" fmla="val 266"/>
                  <a:gd name="adj3" fmla="val -14354"/>
                  <a:gd name="adj4" fmla="val -59670"/>
                </a:avLst>
              </a:prstGeom>
            </p:spPr>
            <p:style>
              <a:lnRef idx="1">
                <a:schemeClr val="accent5"/>
              </a:lnRef>
              <a:fillRef idx="2">
                <a:schemeClr val="accent5"/>
              </a:fillRef>
              <a:effectRef idx="1">
                <a:schemeClr val="accent5"/>
              </a:effectRef>
              <a:fontRef idx="minor">
                <a:schemeClr val="dk1"/>
              </a:fontRef>
            </p:style>
            <p:txBody>
              <a:bodyPr rtlCol="0" anchor="ctr"/>
              <a:lstStyle/>
              <a:p>
                <a:endParaRPr lang="zh-CN" altLang="en-US" sz="1000" dirty="0">
                  <a:solidFill>
                    <a:srgbClr val="00B050"/>
                  </a:solidFill>
                  <a:latin typeface="+mj-ea"/>
                  <a:ea typeface="+mj-ea"/>
                </a:endParaRPr>
              </a:p>
            </p:txBody>
          </p:sp>
          <p:sp>
            <p:nvSpPr>
              <p:cNvPr id="51" name="流程图: 决策 50"/>
              <p:cNvSpPr/>
              <p:nvPr/>
            </p:nvSpPr>
            <p:spPr>
              <a:xfrm>
                <a:off x="4520107" y="1884985"/>
                <a:ext cx="576064"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52" name="直接连接符 51"/>
              <p:cNvCxnSpPr>
                <a:stCxn id="49" idx="2"/>
                <a:endCxn id="51" idx="0"/>
              </p:cNvCxnSpPr>
              <p:nvPr/>
            </p:nvCxnSpPr>
            <p:spPr>
              <a:xfrm>
                <a:off x="4808139" y="1595752"/>
                <a:ext cx="0" cy="289233"/>
              </a:xfrm>
              <a:prstGeom prst="line">
                <a:avLst/>
              </a:prstGeom>
            </p:spPr>
            <p:style>
              <a:lnRef idx="1">
                <a:schemeClr val="accent4"/>
              </a:lnRef>
              <a:fillRef idx="0">
                <a:schemeClr val="accent4"/>
              </a:fillRef>
              <a:effectRef idx="0">
                <a:schemeClr val="accent4"/>
              </a:effectRef>
              <a:fontRef idx="minor">
                <a:schemeClr val="tx1"/>
              </a:fontRef>
            </p:style>
          </p:cxnSp>
          <p:cxnSp>
            <p:nvCxnSpPr>
              <p:cNvPr id="53" name="肘形连接符 52"/>
              <p:cNvCxnSpPr>
                <a:stCxn id="51" idx="3"/>
                <a:endCxn id="49" idx="3"/>
              </p:cNvCxnSpPr>
              <p:nvPr/>
            </p:nvCxnSpPr>
            <p:spPr>
              <a:xfrm flipH="1" flipV="1">
                <a:off x="5053548" y="1462352"/>
                <a:ext cx="42623" cy="692377"/>
              </a:xfrm>
              <a:prstGeom prst="bentConnector3">
                <a:avLst>
                  <a:gd name="adj1" fmla="val -536330"/>
                </a:avLst>
              </a:prstGeom>
              <a:ln>
                <a:tailEnd type="arrow"/>
              </a:ln>
            </p:spPr>
            <p:style>
              <a:lnRef idx="1">
                <a:schemeClr val="accent2"/>
              </a:lnRef>
              <a:fillRef idx="0">
                <a:schemeClr val="accent2"/>
              </a:fillRef>
              <a:effectRef idx="0">
                <a:schemeClr val="accent2"/>
              </a:effectRef>
              <a:fontRef idx="minor">
                <a:schemeClr val="tx1"/>
              </a:fontRef>
            </p:style>
          </p:cxnSp>
          <p:sp>
            <p:nvSpPr>
              <p:cNvPr id="54" name="矩形 53"/>
              <p:cNvSpPr/>
              <p:nvPr/>
            </p:nvSpPr>
            <p:spPr>
              <a:xfrm>
                <a:off x="5054000" y="1720205"/>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55" name="线形标注 1 54"/>
              <p:cNvSpPr/>
              <p:nvPr/>
            </p:nvSpPr>
            <p:spPr>
              <a:xfrm>
                <a:off x="2508859" y="522860"/>
                <a:ext cx="1013955" cy="417276"/>
              </a:xfrm>
              <a:prstGeom prst="borderCallout1">
                <a:avLst>
                  <a:gd name="adj1" fmla="val 46853"/>
                  <a:gd name="adj2" fmla="val 99203"/>
                  <a:gd name="adj3" fmla="val -55146"/>
                  <a:gd name="adj4" fmla="val 153575"/>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a:solidFill>
                      <a:srgbClr val="FF0000"/>
                    </a:solidFill>
                    <a:latin typeface="+mj-ea"/>
                    <a:ea typeface="+mj-ea"/>
                  </a:rPr>
                  <a:t>命名需与域名一致</a:t>
                </a:r>
              </a:p>
            </p:txBody>
          </p:sp>
          <p:cxnSp>
            <p:nvCxnSpPr>
              <p:cNvPr id="56" name="直接连接符 55"/>
              <p:cNvCxnSpPr>
                <a:endCxn id="49" idx="0"/>
              </p:cNvCxnSpPr>
              <p:nvPr/>
            </p:nvCxnSpPr>
            <p:spPr>
              <a:xfrm>
                <a:off x="4795798" y="628900"/>
                <a:ext cx="12341" cy="700051"/>
              </a:xfrm>
              <a:prstGeom prst="line">
                <a:avLst/>
              </a:prstGeom>
            </p:spPr>
            <p:style>
              <a:lnRef idx="1">
                <a:schemeClr val="accent4"/>
              </a:lnRef>
              <a:fillRef idx="0">
                <a:schemeClr val="accent4"/>
              </a:fillRef>
              <a:effectRef idx="0">
                <a:schemeClr val="accent4"/>
              </a:effectRef>
              <a:fontRef idx="minor">
                <a:schemeClr val="tx1"/>
              </a:fontRef>
            </p:style>
          </p:cxnSp>
          <p:sp>
            <p:nvSpPr>
              <p:cNvPr id="57" name="矩形 56"/>
              <p:cNvSpPr/>
              <p:nvPr/>
            </p:nvSpPr>
            <p:spPr>
              <a:xfrm>
                <a:off x="4032565" y="1328952"/>
                <a:ext cx="473386"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sp>
            <p:nvSpPr>
              <p:cNvPr id="58" name="矩形 57"/>
              <p:cNvSpPr/>
              <p:nvPr/>
            </p:nvSpPr>
            <p:spPr>
              <a:xfrm>
                <a:off x="4801972" y="845526"/>
                <a:ext cx="504056"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dirty="0">
                  <a:latin typeface="+mj-ea"/>
                  <a:ea typeface="+mj-ea"/>
                </a:endParaRPr>
              </a:p>
            </p:txBody>
          </p:sp>
          <p:cxnSp>
            <p:nvCxnSpPr>
              <p:cNvPr id="59" name="直接连接符 58"/>
              <p:cNvCxnSpPr>
                <a:stCxn id="51" idx="2"/>
              </p:cNvCxnSpPr>
              <p:nvPr/>
            </p:nvCxnSpPr>
            <p:spPr>
              <a:xfrm>
                <a:off x="4808139" y="2424473"/>
                <a:ext cx="4145" cy="430469"/>
              </a:xfrm>
              <a:prstGeom prst="line">
                <a:avLst/>
              </a:prstGeom>
            </p:spPr>
            <p:style>
              <a:lnRef idx="1">
                <a:schemeClr val="accent4"/>
              </a:lnRef>
              <a:fillRef idx="0">
                <a:schemeClr val="accent4"/>
              </a:fillRef>
              <a:effectRef idx="0">
                <a:schemeClr val="accent4"/>
              </a:effectRef>
              <a:fontRef idx="minor">
                <a:schemeClr val="tx1"/>
              </a:fontRef>
            </p:style>
          </p:cxnSp>
          <p:sp>
            <p:nvSpPr>
              <p:cNvPr id="60" name="线形标注 1 59"/>
              <p:cNvSpPr/>
              <p:nvPr/>
            </p:nvSpPr>
            <p:spPr>
              <a:xfrm>
                <a:off x="2508859" y="1510035"/>
                <a:ext cx="1013955" cy="466082"/>
              </a:xfrm>
              <a:prstGeom prst="borderCallout1">
                <a:avLst>
                  <a:gd name="adj1" fmla="val 46853"/>
                  <a:gd name="adj2" fmla="val 99203"/>
                  <a:gd name="adj3" fmla="val -34825"/>
                  <a:gd name="adj4" fmla="val 151885"/>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zh-CN" altLang="en-US" sz="1000" dirty="0" smtClean="0">
                    <a:solidFill>
                      <a:srgbClr val="FF0000"/>
                    </a:solidFill>
                    <a:latin typeface="+mj-ea"/>
                    <a:ea typeface="+mj-ea"/>
                  </a:rPr>
                  <a:t>下线需求简述和影响业务</a:t>
                </a:r>
                <a:endParaRPr lang="zh-CN" altLang="en-US" sz="1000" dirty="0">
                  <a:solidFill>
                    <a:srgbClr val="FF0000"/>
                  </a:solidFill>
                  <a:latin typeface="+mj-ea"/>
                  <a:ea typeface="+mj-ea"/>
                </a:endParaRPr>
              </a:p>
            </p:txBody>
          </p:sp>
          <p:cxnSp>
            <p:nvCxnSpPr>
              <p:cNvPr id="13" name="肘形连接符 12"/>
              <p:cNvCxnSpPr>
                <a:stCxn id="57" idx="2"/>
                <a:endCxn id="64" idx="1"/>
              </p:cNvCxnSpPr>
              <p:nvPr/>
            </p:nvCxnSpPr>
            <p:spPr>
              <a:xfrm rot="16200000" flipH="1">
                <a:off x="3160946" y="2704064"/>
                <a:ext cx="2355353" cy="138728"/>
              </a:xfrm>
              <a:prstGeom prst="bentConnector2">
                <a:avLst/>
              </a:prstGeom>
              <a:ln>
                <a:tailEnd type="arrow"/>
              </a:ln>
            </p:spPr>
            <p:style>
              <a:lnRef idx="1">
                <a:schemeClr val="accent4"/>
              </a:lnRef>
              <a:fillRef idx="0">
                <a:schemeClr val="accent4"/>
              </a:fillRef>
              <a:effectRef idx="0">
                <a:schemeClr val="accent4"/>
              </a:effectRef>
              <a:fontRef idx="minor">
                <a:schemeClr val="tx1"/>
              </a:fontRef>
            </p:style>
          </p:cxnSp>
        </p:grpSp>
        <p:graphicFrame>
          <p:nvGraphicFramePr>
            <p:cNvPr id="79" name="对象 78"/>
            <p:cNvGraphicFramePr>
              <a:graphicFrameLocks noChangeAspect="1"/>
            </p:cNvGraphicFramePr>
            <p:nvPr>
              <p:extLst>
                <p:ext uri="{D42A27DB-BD31-4B8C-83A1-F6EECF244321}">
                  <p14:modId xmlns:p14="http://schemas.microsoft.com/office/powerpoint/2010/main" val="3355348136"/>
                </p:ext>
              </p:extLst>
            </p:nvPr>
          </p:nvGraphicFramePr>
          <p:xfrm>
            <a:off x="8159284" y="1406164"/>
            <a:ext cx="914400" cy="828675"/>
          </p:xfrm>
          <a:graphic>
            <a:graphicData uri="http://schemas.openxmlformats.org/presentationml/2006/ole">
              <mc:AlternateContent xmlns:mc="http://schemas.openxmlformats.org/markup-compatibility/2006">
                <mc:Choice xmlns:v="urn:schemas-microsoft-com:vml" Requires="v">
                  <p:oleObj spid="_x0000_s9589" name="工作表" showAsIcon="1" r:id="rId4" imgW="914400" imgH="828720" progId="Excel.Sheet.12">
                    <p:embed/>
                  </p:oleObj>
                </mc:Choice>
                <mc:Fallback>
                  <p:oleObj name="工作表" showAsIcon="1" r:id="rId4" imgW="914400" imgH="828720" progId="Excel.Sheet.12">
                    <p:embed/>
                    <p:pic>
                      <p:nvPicPr>
                        <p:cNvPr id="0" name=""/>
                        <p:cNvPicPr/>
                        <p:nvPr/>
                      </p:nvPicPr>
                      <p:blipFill>
                        <a:blip r:embed="rId5"/>
                        <a:stretch>
                          <a:fillRect/>
                        </a:stretch>
                      </p:blipFill>
                      <p:spPr>
                        <a:xfrm>
                          <a:off x="8159284" y="1406164"/>
                          <a:ext cx="914400" cy="828675"/>
                        </a:xfrm>
                        <a:prstGeom prst="rect">
                          <a:avLst/>
                        </a:prstGeom>
                      </p:spPr>
                    </p:pic>
                  </p:oleObj>
                </mc:Fallback>
              </mc:AlternateContent>
            </a:graphicData>
          </a:graphic>
        </p:graphicFrame>
      </p:grpSp>
    </p:spTree>
    <p:extLst>
      <p:ext uri="{BB962C8B-B14F-4D97-AF65-F5344CB8AC3E}">
        <p14:creationId xmlns:p14="http://schemas.microsoft.com/office/powerpoint/2010/main" val="23083932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idx="1"/>
          </p:nvPr>
        </p:nvSpPr>
        <p:spPr/>
        <p:txBody>
          <a:bodyPr/>
          <a:lstStyle/>
          <a:p>
            <a:endParaRPr lang="zh-CN" altLang="en-US"/>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85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132177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479837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0374" y="1025597"/>
            <a:ext cx="7520940" cy="548640"/>
          </a:xfrm>
        </p:spPr>
        <p:txBody>
          <a:bodyPr/>
          <a:lstStyle/>
          <a:p>
            <a:r>
              <a:rPr lang="zh-CN" altLang="en-US" dirty="0" smtClean="0"/>
              <a:t>数据库作业变更</a:t>
            </a:r>
            <a:r>
              <a:rPr lang="en-US" altLang="zh-CN" dirty="0" smtClean="0"/>
              <a:t>(</a:t>
            </a:r>
            <a:r>
              <a:rPr lang="zh-CN" altLang="en-US" dirty="0" smtClean="0">
                <a:solidFill>
                  <a:srgbClr val="FF0000"/>
                </a:solidFill>
              </a:rPr>
              <a:t>流程</a:t>
            </a:r>
            <a:r>
              <a:rPr lang="en-US" altLang="zh-CN" dirty="0" smtClean="0"/>
              <a:t>)</a:t>
            </a:r>
            <a:endParaRPr lang="zh-CN" altLang="en-US" dirty="0"/>
          </a:p>
        </p:txBody>
      </p:sp>
      <p:sp>
        <p:nvSpPr>
          <p:cNvPr id="3" name="内容占位符 2"/>
          <p:cNvSpPr>
            <a:spLocks noGrp="1"/>
          </p:cNvSpPr>
          <p:nvPr>
            <p:ph idx="1"/>
          </p:nvPr>
        </p:nvSpPr>
        <p:spPr>
          <a:xfrm>
            <a:off x="251521" y="1642965"/>
            <a:ext cx="4104456" cy="2570126"/>
          </a:xfrm>
          <a:solidFill>
            <a:schemeClr val="bg1"/>
          </a:solidFill>
        </p:spPr>
        <p:txBody>
          <a:bodyPr>
            <a:normAutofit fontScale="92500"/>
          </a:bodyPr>
          <a:lstStyle/>
          <a:p>
            <a:pPr marL="342900" lvl="1" indent="-342900">
              <a:lnSpc>
                <a:spcPct val="170000"/>
              </a:lnSpc>
              <a:buFont typeface="+mj-lt"/>
              <a:buAutoNum type="alphaUcPeriod"/>
            </a:pPr>
            <a:r>
              <a:rPr lang="zh-CN" altLang="en-US" sz="1500" dirty="0" smtClean="0">
                <a:latin typeface="+mj-ea"/>
                <a:ea typeface="+mj-ea"/>
              </a:rPr>
              <a:t>作业</a:t>
            </a:r>
            <a:r>
              <a:rPr lang="zh-CN" altLang="en-US" sz="1500" dirty="0">
                <a:latin typeface="+mj-ea"/>
                <a:ea typeface="+mj-ea"/>
              </a:rPr>
              <a:t>命名请按命名规则</a:t>
            </a:r>
            <a:r>
              <a:rPr lang="zh-CN" altLang="en-US" sz="1500" dirty="0" smtClean="0">
                <a:latin typeface="+mj-ea"/>
                <a:ea typeface="+mj-ea"/>
              </a:rPr>
              <a:t>命名</a:t>
            </a:r>
            <a:endParaRPr lang="en-US" altLang="zh-CN" sz="1500" dirty="0" smtClean="0">
              <a:latin typeface="+mj-ea"/>
              <a:ea typeface="+mj-ea"/>
            </a:endParaRPr>
          </a:p>
          <a:p>
            <a:pPr marL="228600" lvl="2" indent="0">
              <a:lnSpc>
                <a:spcPct val="170000"/>
              </a:lnSpc>
              <a:buNone/>
            </a:pPr>
            <a:r>
              <a:rPr lang="en-US" altLang="zh-CN" sz="1500" dirty="0" smtClean="0">
                <a:latin typeface="+mj-ea"/>
                <a:ea typeface="+mj-ea"/>
              </a:rPr>
              <a:t>1</a:t>
            </a:r>
            <a:r>
              <a:rPr lang="zh-CN" altLang="en-US" sz="1500" dirty="0" smtClean="0">
                <a:latin typeface="+mj-ea"/>
                <a:ea typeface="+mj-ea"/>
              </a:rPr>
              <a:t>）作业</a:t>
            </a:r>
            <a:r>
              <a:rPr lang="zh-CN" altLang="en-US" sz="1500" dirty="0">
                <a:latin typeface="+mj-ea"/>
                <a:ea typeface="+mj-ea"/>
              </a:rPr>
              <a:t>相关功能描述</a:t>
            </a:r>
            <a:r>
              <a:rPr lang="en-US" altLang="zh-CN" sz="1500" dirty="0">
                <a:latin typeface="+mj-ea"/>
                <a:ea typeface="+mj-ea"/>
              </a:rPr>
              <a:t>,</a:t>
            </a:r>
            <a:r>
              <a:rPr lang="zh-CN" altLang="en-US" sz="1500" dirty="0">
                <a:latin typeface="+mj-ea"/>
                <a:ea typeface="+mj-ea"/>
              </a:rPr>
              <a:t>尽量使用中文描述</a:t>
            </a:r>
            <a:r>
              <a:rPr lang="en-US" altLang="zh-CN" sz="1500" dirty="0" smtClean="0">
                <a:solidFill>
                  <a:srgbClr val="FF0000"/>
                </a:solidFill>
                <a:latin typeface="+mj-ea"/>
                <a:ea typeface="+mj-ea"/>
              </a:rPr>
              <a:t>&lt;</a:t>
            </a:r>
            <a:r>
              <a:rPr lang="zh-CN" altLang="en-US" sz="1500" dirty="0">
                <a:solidFill>
                  <a:srgbClr val="FF0000"/>
                </a:solidFill>
                <a:latin typeface="+mj-ea"/>
                <a:ea typeface="+mj-ea"/>
              </a:rPr>
              <a:t>业务类型</a:t>
            </a:r>
            <a:r>
              <a:rPr lang="en-US" altLang="zh-CN" sz="1500" dirty="0" smtClean="0">
                <a:solidFill>
                  <a:srgbClr val="FF0000"/>
                </a:solidFill>
                <a:latin typeface="+mj-ea"/>
                <a:ea typeface="+mj-ea"/>
              </a:rPr>
              <a:t>+</a:t>
            </a:r>
            <a:r>
              <a:rPr lang="zh-CN" altLang="en-US" sz="1500" dirty="0">
                <a:solidFill>
                  <a:srgbClr val="FF0000"/>
                </a:solidFill>
                <a:latin typeface="+mj-ea"/>
                <a:ea typeface="+mj-ea"/>
              </a:rPr>
              <a:t>功能描述</a:t>
            </a:r>
            <a:r>
              <a:rPr lang="en-US" altLang="zh-CN" sz="1500" dirty="0">
                <a:solidFill>
                  <a:srgbClr val="FF0000"/>
                </a:solidFill>
                <a:latin typeface="+mj-ea"/>
                <a:ea typeface="+mj-ea"/>
              </a:rPr>
              <a:t>(</a:t>
            </a:r>
            <a:r>
              <a:rPr lang="zh-CN" altLang="en-US" sz="1500" dirty="0">
                <a:solidFill>
                  <a:srgbClr val="FF0000"/>
                </a:solidFill>
                <a:latin typeface="+mj-ea"/>
                <a:ea typeface="+mj-ea"/>
              </a:rPr>
              <a:t>动词</a:t>
            </a:r>
            <a:r>
              <a:rPr lang="en-US" altLang="zh-CN" sz="1500" dirty="0">
                <a:solidFill>
                  <a:srgbClr val="FF0000"/>
                </a:solidFill>
                <a:latin typeface="+mj-ea"/>
                <a:ea typeface="+mj-ea"/>
              </a:rPr>
              <a:t>+[</a:t>
            </a:r>
            <a:r>
              <a:rPr lang="zh-CN" altLang="en-US" sz="1500" dirty="0">
                <a:solidFill>
                  <a:srgbClr val="FF0000"/>
                </a:solidFill>
                <a:latin typeface="+mj-ea"/>
                <a:ea typeface="+mj-ea"/>
              </a:rPr>
              <a:t>名词</a:t>
            </a:r>
            <a:r>
              <a:rPr lang="en-US" altLang="zh-CN" sz="1500" dirty="0">
                <a:solidFill>
                  <a:srgbClr val="FF0000"/>
                </a:solidFill>
                <a:latin typeface="+mj-ea"/>
                <a:ea typeface="+mj-ea"/>
              </a:rPr>
              <a:t>])&gt; </a:t>
            </a:r>
          </a:p>
          <a:p>
            <a:pPr marL="228600" lvl="2" indent="0">
              <a:lnSpc>
                <a:spcPct val="170000"/>
              </a:lnSpc>
              <a:buNone/>
            </a:pPr>
            <a:r>
              <a:rPr lang="en-US" altLang="zh-CN" sz="1500" dirty="0" smtClean="0">
                <a:latin typeface="+mj-ea"/>
                <a:ea typeface="+mj-ea"/>
              </a:rPr>
              <a:t>2</a:t>
            </a:r>
            <a:r>
              <a:rPr lang="zh-CN" altLang="en-US" sz="1500" dirty="0">
                <a:latin typeface="+mj-ea"/>
                <a:ea typeface="+mj-ea"/>
              </a:rPr>
              <a:t>） </a:t>
            </a:r>
            <a:r>
              <a:rPr lang="zh-CN" altLang="en-US" sz="1500" dirty="0" smtClean="0">
                <a:latin typeface="+mj-ea"/>
                <a:ea typeface="+mj-ea"/>
              </a:rPr>
              <a:t>例子</a:t>
            </a:r>
            <a:r>
              <a:rPr lang="en-US" altLang="zh-CN" sz="1500" dirty="0" smtClean="0">
                <a:latin typeface="+mj-ea"/>
                <a:ea typeface="+mj-ea"/>
              </a:rPr>
              <a:t>&lt;</a:t>
            </a:r>
            <a:r>
              <a:rPr lang="zh-CN" altLang="en-US" sz="1500" dirty="0">
                <a:latin typeface="+mj-ea"/>
                <a:ea typeface="+mj-ea"/>
              </a:rPr>
              <a:t>松果工具使用每日统计</a:t>
            </a:r>
            <a:r>
              <a:rPr lang="en-US" altLang="zh-CN" sz="1500" dirty="0">
                <a:latin typeface="+mj-ea"/>
                <a:ea typeface="+mj-ea"/>
              </a:rPr>
              <a:t>&gt;</a:t>
            </a:r>
          </a:p>
          <a:p>
            <a:pPr marL="342900" lvl="1" indent="-342900">
              <a:lnSpc>
                <a:spcPct val="170000"/>
              </a:lnSpc>
              <a:buFont typeface="+mj-lt"/>
              <a:buAutoNum type="alphaUcPeriod"/>
            </a:pPr>
            <a:r>
              <a:rPr lang="zh-CN" altLang="en-US" sz="1500" dirty="0" smtClean="0">
                <a:latin typeface="+mj-ea"/>
                <a:ea typeface="+mj-ea"/>
              </a:rPr>
              <a:t>作业</a:t>
            </a:r>
            <a:r>
              <a:rPr lang="zh-CN" altLang="en-US" sz="1500" dirty="0">
                <a:latin typeface="+mj-ea"/>
                <a:ea typeface="+mj-ea"/>
              </a:rPr>
              <a:t>只能调用</a:t>
            </a:r>
            <a:r>
              <a:rPr lang="en-US" altLang="zh-CN" sz="1500" dirty="0" err="1">
                <a:solidFill>
                  <a:srgbClr val="FF0000"/>
                </a:solidFill>
                <a:latin typeface="+mj-ea"/>
                <a:ea typeface="+mj-ea"/>
              </a:rPr>
              <a:t>spb</a:t>
            </a:r>
            <a:r>
              <a:rPr lang="en-US" altLang="zh-CN" sz="1500" dirty="0">
                <a:solidFill>
                  <a:srgbClr val="FF0000"/>
                </a:solidFill>
                <a:latin typeface="+mj-ea"/>
                <a:ea typeface="+mj-ea"/>
              </a:rPr>
              <a:t>_</a:t>
            </a:r>
            <a:r>
              <a:rPr lang="zh-CN" altLang="en-US" sz="1500" dirty="0">
                <a:solidFill>
                  <a:srgbClr val="FF0000"/>
                </a:solidFill>
                <a:latin typeface="+mj-ea"/>
                <a:ea typeface="+mj-ea"/>
              </a:rPr>
              <a:t>开头的存储过程</a:t>
            </a:r>
            <a:endParaRPr lang="en-US" altLang="zh-CN" sz="1500" dirty="0">
              <a:solidFill>
                <a:srgbClr val="FF0000"/>
              </a:solidFill>
              <a:latin typeface="+mj-ea"/>
              <a:ea typeface="+mj-ea"/>
            </a:endParaRPr>
          </a:p>
          <a:p>
            <a:pPr marL="342900" lvl="1" indent="-342900">
              <a:lnSpc>
                <a:spcPct val="170000"/>
              </a:lnSpc>
              <a:buFont typeface="+mj-lt"/>
              <a:buAutoNum type="alphaUcPeriod"/>
            </a:pPr>
            <a:r>
              <a:rPr lang="zh-CN" altLang="en-US" sz="1500" dirty="0">
                <a:latin typeface="+mj-ea"/>
                <a:ea typeface="+mj-ea"/>
              </a:rPr>
              <a:t>数据库作业一般用于调度频率低的存储过程</a:t>
            </a:r>
            <a:endParaRPr lang="en-US" altLang="zh-CN" sz="1500" dirty="0">
              <a:latin typeface="+mj-ea"/>
              <a:ea typeface="+mj-ea"/>
            </a:endParaRPr>
          </a:p>
          <a:p>
            <a:endParaRPr lang="zh-CN" altLang="en-US" sz="1400" dirty="0"/>
          </a:p>
        </p:txBody>
      </p:sp>
      <p:grpSp>
        <p:nvGrpSpPr>
          <p:cNvPr id="4" name="组合 3"/>
          <p:cNvGrpSpPr/>
          <p:nvPr/>
        </p:nvGrpSpPr>
        <p:grpSpPr>
          <a:xfrm>
            <a:off x="4687435" y="79230"/>
            <a:ext cx="4403540" cy="4824536"/>
            <a:chOff x="4687435" y="79230"/>
            <a:chExt cx="4403540" cy="4824536"/>
          </a:xfrm>
        </p:grpSpPr>
        <p:grpSp>
          <p:nvGrpSpPr>
            <p:cNvPr id="76" name="组合 75"/>
            <p:cNvGrpSpPr/>
            <p:nvPr/>
          </p:nvGrpSpPr>
          <p:grpSpPr>
            <a:xfrm>
              <a:off x="4687435" y="79230"/>
              <a:ext cx="4403540" cy="4824536"/>
              <a:chOff x="5032460" y="272733"/>
              <a:chExt cx="4403540" cy="5178032"/>
            </a:xfrm>
          </p:grpSpPr>
          <p:grpSp>
            <p:nvGrpSpPr>
              <p:cNvPr id="7" name="组合 6"/>
              <p:cNvGrpSpPr/>
              <p:nvPr/>
            </p:nvGrpSpPr>
            <p:grpSpPr>
              <a:xfrm>
                <a:off x="5032462" y="3016661"/>
                <a:ext cx="4403538" cy="2434104"/>
                <a:chOff x="-2688591" y="2680302"/>
                <a:chExt cx="4403538" cy="2434104"/>
              </a:xfrm>
            </p:grpSpPr>
            <p:sp>
              <p:nvSpPr>
                <p:cNvPr id="59" name="矩形 58"/>
                <p:cNvSpPr/>
                <p:nvPr/>
              </p:nvSpPr>
              <p:spPr>
                <a:xfrm>
                  <a:off x="-1412446" y="2680302"/>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上传</a:t>
                  </a:r>
                  <a:r>
                    <a:rPr lang="en-US" altLang="zh-CN" sz="1100" dirty="0" smtClean="0">
                      <a:latin typeface="+mj-ea"/>
                      <a:ea typeface="+mj-ea"/>
                    </a:rPr>
                    <a:t>SVN</a:t>
                  </a:r>
                  <a:endParaRPr lang="zh-CN" altLang="en-US" sz="1100" dirty="0">
                    <a:latin typeface="+mj-ea"/>
                    <a:ea typeface="+mj-ea"/>
                  </a:endParaRPr>
                </a:p>
              </p:txBody>
            </p:sp>
            <p:sp>
              <p:nvSpPr>
                <p:cNvPr id="60" name="矩形 59"/>
                <p:cNvSpPr/>
                <p:nvPr/>
              </p:nvSpPr>
              <p:spPr>
                <a:xfrm>
                  <a:off x="-1412446" y="3159218"/>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cxnSp>
              <p:nvCxnSpPr>
                <p:cNvPr id="61" name="直接连接符 60"/>
                <p:cNvCxnSpPr>
                  <a:stCxn id="59" idx="2"/>
                  <a:endCxn id="60" idx="0"/>
                </p:cNvCxnSpPr>
                <p:nvPr/>
              </p:nvCxnSpPr>
              <p:spPr>
                <a:xfrm>
                  <a:off x="-1020560" y="2947102"/>
                  <a:ext cx="0" cy="212116"/>
                </a:xfrm>
                <a:prstGeom prst="line">
                  <a:avLst/>
                </a:prstGeom>
              </p:spPr>
              <p:style>
                <a:lnRef idx="1">
                  <a:schemeClr val="accent4"/>
                </a:lnRef>
                <a:fillRef idx="0">
                  <a:schemeClr val="accent4"/>
                </a:fillRef>
                <a:effectRef idx="0">
                  <a:schemeClr val="accent4"/>
                </a:effectRef>
                <a:fontRef idx="minor">
                  <a:schemeClr val="tx1"/>
                </a:fontRef>
              </p:style>
            </p:cxnSp>
            <p:sp>
              <p:nvSpPr>
                <p:cNvPr id="62" name="矩形 61"/>
                <p:cNvSpPr/>
                <p:nvPr/>
              </p:nvSpPr>
              <p:spPr>
                <a:xfrm>
                  <a:off x="-1412446" y="3647068"/>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smtClean="0">
                      <a:latin typeface="+mj-ea"/>
                      <a:ea typeface="+mj-ea"/>
                    </a:rPr>
                    <a:t>DBA</a:t>
                  </a:r>
                  <a:r>
                    <a:rPr lang="zh-CN" altLang="en-US" sz="1100" dirty="0" smtClean="0">
                      <a:latin typeface="+mj-ea"/>
                      <a:ea typeface="+mj-ea"/>
                    </a:rPr>
                    <a:t>评估</a:t>
                  </a:r>
                  <a:endParaRPr lang="zh-CN" altLang="en-US" sz="1100" dirty="0">
                    <a:latin typeface="+mj-ea"/>
                    <a:ea typeface="+mj-ea"/>
                  </a:endParaRPr>
                </a:p>
              </p:txBody>
            </p:sp>
            <p:sp>
              <p:nvSpPr>
                <p:cNvPr id="63" name="线形标注 1 62"/>
                <p:cNvSpPr/>
                <p:nvPr/>
              </p:nvSpPr>
              <p:spPr>
                <a:xfrm>
                  <a:off x="-2688591" y="3184326"/>
                  <a:ext cx="1122286" cy="483383"/>
                </a:xfrm>
                <a:prstGeom prst="borderCallout1">
                  <a:avLst>
                    <a:gd name="adj1" fmla="val 51067"/>
                    <a:gd name="adj2" fmla="val 99204"/>
                    <a:gd name="adj3" fmla="val -4237"/>
                    <a:gd name="adj4" fmla="val 115197"/>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r>
                    <a:rPr lang="zh-CN" altLang="en-US" sz="1000" dirty="0">
                      <a:solidFill>
                        <a:srgbClr val="FF0000"/>
                      </a:solidFill>
                      <a:latin typeface="+mj-ea"/>
                      <a:ea typeface="+mj-ea"/>
                    </a:rPr>
                    <a:t>和需求简述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en-US" altLang="zh-CN" sz="1000" dirty="0" smtClean="0">
                      <a:solidFill>
                        <a:srgbClr val="FF0000"/>
                      </a:solidFill>
                      <a:latin typeface="+mj-ea"/>
                      <a:ea typeface="+mj-ea"/>
                    </a:rPr>
                    <a:t>SVN</a:t>
                  </a:r>
                  <a:r>
                    <a:rPr lang="zh-CN" altLang="en-US" sz="1000" dirty="0" smtClean="0">
                      <a:solidFill>
                        <a:srgbClr val="FF0000"/>
                      </a:solidFill>
                      <a:latin typeface="+mj-ea"/>
                      <a:ea typeface="+mj-ea"/>
                    </a:rPr>
                    <a:t>路径</a:t>
                  </a:r>
                  <a:endParaRPr lang="zh-CN" altLang="en-US" sz="1000" dirty="0">
                    <a:solidFill>
                      <a:srgbClr val="FF0000"/>
                    </a:solidFill>
                    <a:latin typeface="+mj-ea"/>
                    <a:ea typeface="+mj-ea"/>
                  </a:endParaRPr>
                </a:p>
              </p:txBody>
            </p:sp>
            <p:cxnSp>
              <p:nvCxnSpPr>
                <p:cNvPr id="64" name="肘形连接符 63"/>
                <p:cNvCxnSpPr>
                  <a:stCxn id="62" idx="3"/>
                  <a:endCxn id="67" idx="0"/>
                </p:cNvCxnSpPr>
                <p:nvPr/>
              </p:nvCxnSpPr>
              <p:spPr>
                <a:xfrm>
                  <a:off x="-628675" y="3773824"/>
                  <a:ext cx="2033335" cy="948994"/>
                </a:xfrm>
                <a:prstGeom prst="bentConnector2">
                  <a:avLst/>
                </a:prstGeom>
                <a:ln>
                  <a:tailEnd type="arrow"/>
                </a:ln>
              </p:spPr>
              <p:style>
                <a:lnRef idx="1">
                  <a:schemeClr val="accent2"/>
                </a:lnRef>
                <a:fillRef idx="0">
                  <a:schemeClr val="accent2"/>
                </a:fillRef>
                <a:effectRef idx="0">
                  <a:schemeClr val="accent2"/>
                </a:effectRef>
                <a:fontRef idx="minor">
                  <a:schemeClr val="tx1"/>
                </a:fontRef>
              </p:style>
            </p:cxnSp>
            <p:cxnSp>
              <p:nvCxnSpPr>
                <p:cNvPr id="65" name="直接连接符 64"/>
                <p:cNvCxnSpPr>
                  <a:stCxn id="60" idx="2"/>
                  <a:endCxn id="62" idx="0"/>
                </p:cNvCxnSpPr>
                <p:nvPr/>
              </p:nvCxnSpPr>
              <p:spPr>
                <a:xfrm>
                  <a:off x="-1020560" y="3426018"/>
                  <a:ext cx="0" cy="221050"/>
                </a:xfrm>
                <a:prstGeom prst="line">
                  <a:avLst/>
                </a:prstGeom>
              </p:spPr>
              <p:style>
                <a:lnRef idx="1">
                  <a:schemeClr val="accent4"/>
                </a:lnRef>
                <a:fillRef idx="0">
                  <a:schemeClr val="accent4"/>
                </a:fillRef>
                <a:effectRef idx="0">
                  <a:schemeClr val="accent4"/>
                </a:effectRef>
                <a:fontRef idx="minor">
                  <a:schemeClr val="tx1"/>
                </a:fontRef>
              </p:style>
            </p:cxnSp>
            <p:sp>
              <p:nvSpPr>
                <p:cNvPr id="66" name="矩形 65"/>
                <p:cNvSpPr/>
                <p:nvPr/>
              </p:nvSpPr>
              <p:spPr>
                <a:xfrm>
                  <a:off x="-2073284" y="4373125"/>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67" name="圆角矩形 66"/>
                <p:cNvSpPr/>
                <p:nvPr/>
              </p:nvSpPr>
              <p:spPr>
                <a:xfrm>
                  <a:off x="1094372" y="4722818"/>
                  <a:ext cx="620575" cy="21602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600" dirty="0">
                      <a:latin typeface="+mj-ea"/>
                      <a:ea typeface="+mj-ea"/>
                    </a:rPr>
                    <a:t>结束</a:t>
                  </a:r>
                </a:p>
              </p:txBody>
            </p:sp>
            <p:cxnSp>
              <p:nvCxnSpPr>
                <p:cNvPr id="68" name="直接连接符 67"/>
                <p:cNvCxnSpPr>
                  <a:stCxn id="62" idx="2"/>
                  <a:endCxn id="73" idx="0"/>
                </p:cNvCxnSpPr>
                <p:nvPr/>
              </p:nvCxnSpPr>
              <p:spPr>
                <a:xfrm>
                  <a:off x="-1020560" y="3900579"/>
                  <a:ext cx="0" cy="219035"/>
                </a:xfrm>
                <a:prstGeom prst="line">
                  <a:avLst/>
                </a:prstGeom>
              </p:spPr>
              <p:style>
                <a:lnRef idx="1">
                  <a:schemeClr val="accent4"/>
                </a:lnRef>
                <a:fillRef idx="0">
                  <a:schemeClr val="accent4"/>
                </a:fillRef>
                <a:effectRef idx="0">
                  <a:schemeClr val="accent4"/>
                </a:effectRef>
                <a:fontRef idx="minor">
                  <a:schemeClr val="tx1"/>
                </a:fontRef>
              </p:style>
            </p:cxnSp>
            <p:sp>
              <p:nvSpPr>
                <p:cNvPr id="69" name="流程图: 决策 68"/>
                <p:cNvSpPr/>
                <p:nvPr/>
              </p:nvSpPr>
              <p:spPr>
                <a:xfrm>
                  <a:off x="-1590521" y="4574918"/>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70" name="直接连接符 69"/>
                <p:cNvCxnSpPr>
                  <a:stCxn id="73" idx="2"/>
                  <a:endCxn id="69" idx="0"/>
                </p:cNvCxnSpPr>
                <p:nvPr/>
              </p:nvCxnSpPr>
              <p:spPr>
                <a:xfrm flipH="1">
                  <a:off x="-1024633" y="4373125"/>
                  <a:ext cx="4073" cy="201793"/>
                </a:xfrm>
                <a:prstGeom prst="line">
                  <a:avLst/>
                </a:prstGeom>
              </p:spPr>
              <p:style>
                <a:lnRef idx="1">
                  <a:schemeClr val="accent4"/>
                </a:lnRef>
                <a:fillRef idx="0">
                  <a:schemeClr val="accent4"/>
                </a:fillRef>
                <a:effectRef idx="0">
                  <a:schemeClr val="accent4"/>
                </a:effectRef>
                <a:fontRef idx="minor">
                  <a:schemeClr val="tx1"/>
                </a:fontRef>
              </p:style>
            </p:cxnSp>
            <p:cxnSp>
              <p:nvCxnSpPr>
                <p:cNvPr id="71" name="肘形连接符 70"/>
                <p:cNvCxnSpPr>
                  <a:stCxn id="69" idx="1"/>
                  <a:endCxn id="73" idx="1"/>
                </p:cNvCxnSpPr>
                <p:nvPr/>
              </p:nvCxnSpPr>
              <p:spPr>
                <a:xfrm rot="10800000" flipH="1">
                  <a:off x="-1590522" y="4246370"/>
                  <a:ext cx="178075" cy="598292"/>
                </a:xfrm>
                <a:prstGeom prst="bentConnector3">
                  <a:avLst>
                    <a:gd name="adj1" fmla="val -128373"/>
                  </a:avLst>
                </a:prstGeom>
                <a:ln>
                  <a:tailEnd type="arrow"/>
                </a:ln>
              </p:spPr>
              <p:style>
                <a:lnRef idx="1">
                  <a:schemeClr val="accent2"/>
                </a:lnRef>
                <a:fillRef idx="0">
                  <a:schemeClr val="accent2"/>
                </a:fillRef>
                <a:effectRef idx="0">
                  <a:schemeClr val="accent2"/>
                </a:effectRef>
                <a:fontRef idx="minor">
                  <a:schemeClr val="tx1"/>
                </a:fontRef>
              </p:style>
            </p:cxnSp>
            <p:cxnSp>
              <p:nvCxnSpPr>
                <p:cNvPr id="72" name="直接连接符 71"/>
                <p:cNvCxnSpPr>
                  <a:stCxn id="67" idx="1"/>
                  <a:endCxn id="69" idx="3"/>
                </p:cNvCxnSpPr>
                <p:nvPr/>
              </p:nvCxnSpPr>
              <p:spPr>
                <a:xfrm flipH="1">
                  <a:off x="-458746" y="4830830"/>
                  <a:ext cx="1553118" cy="13832"/>
                </a:xfrm>
                <a:prstGeom prst="line">
                  <a:avLst/>
                </a:prstGeom>
              </p:spPr>
              <p:style>
                <a:lnRef idx="1">
                  <a:schemeClr val="accent4"/>
                </a:lnRef>
                <a:fillRef idx="0">
                  <a:schemeClr val="accent4"/>
                </a:fillRef>
                <a:effectRef idx="0">
                  <a:schemeClr val="accent4"/>
                </a:effectRef>
                <a:fontRef idx="minor">
                  <a:schemeClr val="tx1"/>
                </a:fontRef>
              </p:style>
            </p:cxnSp>
            <p:sp>
              <p:nvSpPr>
                <p:cNvPr id="73" name="矩形 72"/>
                <p:cNvSpPr/>
                <p:nvPr/>
              </p:nvSpPr>
              <p:spPr>
                <a:xfrm>
                  <a:off x="-1412446" y="4119614"/>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smtClean="0">
                      <a:latin typeface="+mj-ea"/>
                      <a:ea typeface="+mj-ea"/>
                    </a:rPr>
                    <a:t>DBA</a:t>
                  </a:r>
                  <a:r>
                    <a:rPr lang="zh-CN" altLang="en-US" sz="1100" dirty="0" smtClean="0">
                      <a:latin typeface="+mj-ea"/>
                      <a:ea typeface="+mj-ea"/>
                    </a:rPr>
                    <a:t>部署</a:t>
                  </a:r>
                  <a:endParaRPr lang="zh-CN" altLang="en-US" sz="1100" dirty="0">
                    <a:latin typeface="+mj-ea"/>
                    <a:ea typeface="+mj-ea"/>
                  </a:endParaRPr>
                </a:p>
              </p:txBody>
            </p:sp>
            <p:sp>
              <p:nvSpPr>
                <p:cNvPr id="74" name="矩形 73"/>
                <p:cNvSpPr/>
                <p:nvPr/>
              </p:nvSpPr>
              <p:spPr>
                <a:xfrm>
                  <a:off x="135964" y="4574918"/>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75" name="矩形 74"/>
                <p:cNvSpPr/>
                <p:nvPr/>
              </p:nvSpPr>
              <p:spPr>
                <a:xfrm>
                  <a:off x="-249016" y="3519112"/>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grpSp>
          <p:grpSp>
            <p:nvGrpSpPr>
              <p:cNvPr id="10" name="组合 9"/>
              <p:cNvGrpSpPr/>
              <p:nvPr/>
            </p:nvGrpSpPr>
            <p:grpSpPr>
              <a:xfrm>
                <a:off x="5032460" y="272733"/>
                <a:ext cx="2431432" cy="2546493"/>
                <a:chOff x="3015881" y="127677"/>
                <a:chExt cx="2431432" cy="2546493"/>
              </a:xfrm>
            </p:grpSpPr>
            <p:sp>
              <p:nvSpPr>
                <p:cNvPr id="30" name="矩形 29"/>
                <p:cNvSpPr/>
                <p:nvPr/>
              </p:nvSpPr>
              <p:spPr>
                <a:xfrm>
                  <a:off x="4681877" y="549288"/>
                  <a:ext cx="504056"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dirty="0">
                    <a:latin typeface="+mj-ea"/>
                    <a:ea typeface="+mj-ea"/>
                  </a:endParaRPr>
                </a:p>
              </p:txBody>
            </p:sp>
            <p:cxnSp>
              <p:nvCxnSpPr>
                <p:cNvPr id="31" name="直接连接符 30"/>
                <p:cNvCxnSpPr>
                  <a:endCxn id="33" idx="0"/>
                </p:cNvCxnSpPr>
                <p:nvPr/>
              </p:nvCxnSpPr>
              <p:spPr>
                <a:xfrm>
                  <a:off x="4675769" y="476899"/>
                  <a:ext cx="0" cy="708744"/>
                </a:xfrm>
                <a:prstGeom prst="line">
                  <a:avLst/>
                </a:prstGeom>
              </p:spPr>
              <p:style>
                <a:lnRef idx="1">
                  <a:schemeClr val="accent4"/>
                </a:lnRef>
                <a:fillRef idx="0">
                  <a:schemeClr val="accent4"/>
                </a:fillRef>
                <a:effectRef idx="0">
                  <a:schemeClr val="accent4"/>
                </a:effectRef>
                <a:fontRef idx="minor">
                  <a:schemeClr val="tx1"/>
                </a:fontRef>
              </p:style>
            </p:cxnSp>
            <p:sp>
              <p:nvSpPr>
                <p:cNvPr id="32" name="矩形 31"/>
                <p:cNvSpPr/>
                <p:nvPr/>
              </p:nvSpPr>
              <p:spPr>
                <a:xfrm>
                  <a:off x="4252037" y="127677"/>
                  <a:ext cx="847464" cy="34922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smtClean="0">
                      <a:latin typeface="+mj-ea"/>
                      <a:ea typeface="+mj-ea"/>
                    </a:rPr>
                    <a:t>作业</a:t>
                  </a:r>
                  <a:endParaRPr lang="zh-CN" altLang="en-US" dirty="0">
                    <a:latin typeface="+mj-ea"/>
                    <a:ea typeface="+mj-ea"/>
                  </a:endParaRPr>
                </a:p>
              </p:txBody>
            </p:sp>
            <p:sp>
              <p:nvSpPr>
                <p:cNvPr id="33" name="矩形 32"/>
                <p:cNvSpPr/>
                <p:nvPr/>
              </p:nvSpPr>
              <p:spPr>
                <a:xfrm>
                  <a:off x="4430360" y="1185643"/>
                  <a:ext cx="490818"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编写</a:t>
                  </a:r>
                  <a:endParaRPr lang="zh-CN" altLang="en-US" dirty="0">
                    <a:latin typeface="+mj-ea"/>
                    <a:ea typeface="+mj-ea"/>
                  </a:endParaRPr>
                </a:p>
              </p:txBody>
            </p:sp>
            <p:sp>
              <p:nvSpPr>
                <p:cNvPr id="34" name="线形标注 1 33"/>
                <p:cNvSpPr/>
                <p:nvPr/>
              </p:nvSpPr>
              <p:spPr>
                <a:xfrm>
                  <a:off x="3015882" y="1359657"/>
                  <a:ext cx="1013955" cy="894495"/>
                </a:xfrm>
                <a:prstGeom prst="borderCallout1">
                  <a:avLst>
                    <a:gd name="adj1" fmla="val 46853"/>
                    <a:gd name="adj2" fmla="val 99203"/>
                    <a:gd name="adj3" fmla="val -16143"/>
                    <a:gd name="adj4" fmla="val 139586"/>
                  </a:avLst>
                </a:prstGeom>
              </p:spPr>
              <p:style>
                <a:lnRef idx="1">
                  <a:schemeClr val="accent5"/>
                </a:lnRef>
                <a:fillRef idx="2">
                  <a:schemeClr val="accent5"/>
                </a:fillRef>
                <a:effectRef idx="1">
                  <a:schemeClr val="accent5"/>
                </a:effectRef>
                <a:fontRef idx="minor">
                  <a:schemeClr val="dk1"/>
                </a:fontRef>
              </p:style>
              <p:txBody>
                <a:bodyPr rtlCol="0" anchor="ctr"/>
                <a:lstStyle/>
                <a:p>
                  <a:endParaRPr lang="zh-CN" altLang="en-US" sz="1000" dirty="0">
                    <a:solidFill>
                      <a:srgbClr val="00B050"/>
                    </a:solidFill>
                    <a:latin typeface="+mj-ea"/>
                    <a:ea typeface="+mj-ea"/>
                  </a:endParaRPr>
                </a:p>
              </p:txBody>
            </p:sp>
            <p:sp>
              <p:nvSpPr>
                <p:cNvPr id="35" name="流程图: 决策 34"/>
                <p:cNvSpPr/>
                <p:nvPr/>
              </p:nvSpPr>
              <p:spPr>
                <a:xfrm>
                  <a:off x="4387737" y="1714664"/>
                  <a:ext cx="576064"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36" name="直接连接符 35"/>
                <p:cNvCxnSpPr>
                  <a:stCxn id="33" idx="2"/>
                  <a:endCxn id="35" idx="0"/>
                </p:cNvCxnSpPr>
                <p:nvPr/>
              </p:nvCxnSpPr>
              <p:spPr>
                <a:xfrm>
                  <a:off x="4675769" y="1452443"/>
                  <a:ext cx="0" cy="262221"/>
                </a:xfrm>
                <a:prstGeom prst="line">
                  <a:avLst/>
                </a:prstGeom>
              </p:spPr>
              <p:style>
                <a:lnRef idx="1">
                  <a:schemeClr val="accent4"/>
                </a:lnRef>
                <a:fillRef idx="0">
                  <a:schemeClr val="accent4"/>
                </a:fillRef>
                <a:effectRef idx="0">
                  <a:schemeClr val="accent4"/>
                </a:effectRef>
                <a:fontRef idx="minor">
                  <a:schemeClr val="tx1"/>
                </a:fontRef>
              </p:style>
            </p:cxnSp>
            <p:cxnSp>
              <p:nvCxnSpPr>
                <p:cNvPr id="37" name="肘形连接符 36"/>
                <p:cNvCxnSpPr>
                  <a:stCxn id="35" idx="3"/>
                  <a:endCxn id="33" idx="3"/>
                </p:cNvCxnSpPr>
                <p:nvPr/>
              </p:nvCxnSpPr>
              <p:spPr>
                <a:xfrm flipH="1" flipV="1">
                  <a:off x="4921178" y="1319043"/>
                  <a:ext cx="42623" cy="665365"/>
                </a:xfrm>
                <a:prstGeom prst="bentConnector3">
                  <a:avLst>
                    <a:gd name="adj1" fmla="val -536330"/>
                  </a:avLst>
                </a:prstGeom>
                <a:ln>
                  <a:tailEnd type="arrow"/>
                </a:ln>
              </p:spPr>
              <p:style>
                <a:lnRef idx="1">
                  <a:schemeClr val="accent2"/>
                </a:lnRef>
                <a:fillRef idx="0">
                  <a:schemeClr val="accent2"/>
                </a:fillRef>
                <a:effectRef idx="0">
                  <a:schemeClr val="accent2"/>
                </a:effectRef>
                <a:fontRef idx="minor">
                  <a:schemeClr val="tx1"/>
                </a:fontRef>
              </p:style>
            </p:cxnSp>
            <p:sp>
              <p:nvSpPr>
                <p:cNvPr id="38" name="矩形 37"/>
                <p:cNvSpPr/>
                <p:nvPr/>
              </p:nvSpPr>
              <p:spPr>
                <a:xfrm>
                  <a:off x="5195285" y="1584630"/>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39" name="线形标注 1 38"/>
                <p:cNvSpPr/>
                <p:nvPr/>
              </p:nvSpPr>
              <p:spPr>
                <a:xfrm>
                  <a:off x="3015881" y="342066"/>
                  <a:ext cx="1013955" cy="417276"/>
                </a:xfrm>
                <a:prstGeom prst="borderCallout1">
                  <a:avLst>
                    <a:gd name="adj1" fmla="val 46853"/>
                    <a:gd name="adj2" fmla="val 99203"/>
                    <a:gd name="adj3" fmla="val -45169"/>
                    <a:gd name="adj4" fmla="val 122159"/>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smtClean="0">
                      <a:solidFill>
                        <a:srgbClr val="FF0000"/>
                      </a:solidFill>
                      <a:latin typeface="+mj-ea"/>
                      <a:ea typeface="+mj-ea"/>
                    </a:rPr>
                    <a:t>只能调用</a:t>
                  </a:r>
                  <a:r>
                    <a:rPr lang="en-US" altLang="zh-CN" sz="1000" dirty="0" err="1" smtClean="0">
                      <a:solidFill>
                        <a:srgbClr val="FF0000"/>
                      </a:solidFill>
                      <a:latin typeface="+mj-ea"/>
                      <a:ea typeface="+mj-ea"/>
                    </a:rPr>
                    <a:t>spb</a:t>
                  </a:r>
                  <a:r>
                    <a:rPr lang="zh-CN" altLang="en-US" sz="1000" dirty="0" smtClean="0">
                      <a:solidFill>
                        <a:srgbClr val="FF0000"/>
                      </a:solidFill>
                      <a:latin typeface="+mj-ea"/>
                      <a:ea typeface="+mj-ea"/>
                    </a:rPr>
                    <a:t>开头的</a:t>
                  </a:r>
                  <a:r>
                    <a:rPr lang="en-US" altLang="zh-CN" sz="1000" dirty="0" err="1" smtClean="0">
                      <a:solidFill>
                        <a:srgbClr val="FF0000"/>
                      </a:solidFill>
                      <a:latin typeface="+mj-ea"/>
                      <a:ea typeface="+mj-ea"/>
                    </a:rPr>
                    <a:t>sp</a:t>
                  </a:r>
                  <a:endParaRPr lang="zh-CN" altLang="en-US" sz="1000" dirty="0">
                    <a:solidFill>
                      <a:srgbClr val="FF0000"/>
                    </a:solidFill>
                    <a:latin typeface="+mj-ea"/>
                    <a:ea typeface="+mj-ea"/>
                  </a:endParaRPr>
                </a:p>
              </p:txBody>
            </p:sp>
            <p:sp>
              <p:nvSpPr>
                <p:cNvPr id="40" name="矩形 39"/>
                <p:cNvSpPr/>
                <p:nvPr/>
              </p:nvSpPr>
              <p:spPr>
                <a:xfrm>
                  <a:off x="4671837" y="850222"/>
                  <a:ext cx="504056"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修改</a:t>
                  </a:r>
                </a:p>
              </p:txBody>
            </p:sp>
            <p:sp>
              <p:nvSpPr>
                <p:cNvPr id="41" name="矩形 40"/>
                <p:cNvSpPr/>
                <p:nvPr/>
              </p:nvSpPr>
              <p:spPr>
                <a:xfrm>
                  <a:off x="4690461" y="2418258"/>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grpSp>
          <p:cxnSp>
            <p:nvCxnSpPr>
              <p:cNvPr id="6" name="直接箭头连接符 5"/>
              <p:cNvCxnSpPr>
                <a:stCxn id="35" idx="2"/>
                <a:endCxn id="59" idx="0"/>
              </p:cNvCxnSpPr>
              <p:nvPr/>
            </p:nvCxnSpPr>
            <p:spPr>
              <a:xfrm>
                <a:off x="6692348" y="2399208"/>
                <a:ext cx="8145" cy="617453"/>
              </a:xfrm>
              <a:prstGeom prst="straightConnector1">
                <a:avLst/>
              </a:prstGeom>
              <a:ln>
                <a:tailEnd type="arrow"/>
              </a:ln>
            </p:spPr>
            <p:style>
              <a:lnRef idx="1">
                <a:schemeClr val="accent4"/>
              </a:lnRef>
              <a:fillRef idx="0">
                <a:schemeClr val="accent4"/>
              </a:fillRef>
              <a:effectRef idx="0">
                <a:schemeClr val="accent4"/>
              </a:effectRef>
              <a:fontRef idx="minor">
                <a:schemeClr val="tx1"/>
              </a:fontRef>
            </p:style>
          </p:cxnSp>
        </p:grpSp>
        <p:graphicFrame>
          <p:nvGraphicFramePr>
            <p:cNvPr id="78" name="对象 77"/>
            <p:cNvGraphicFramePr>
              <a:graphicFrameLocks noChangeAspect="1"/>
            </p:cNvGraphicFramePr>
            <p:nvPr>
              <p:extLst>
                <p:ext uri="{D42A27DB-BD31-4B8C-83A1-F6EECF244321}">
                  <p14:modId xmlns:p14="http://schemas.microsoft.com/office/powerpoint/2010/main" val="1187640556"/>
                </p:ext>
              </p:extLst>
            </p:nvPr>
          </p:nvGraphicFramePr>
          <p:xfrm>
            <a:off x="4737214" y="1313556"/>
            <a:ext cx="914400" cy="828675"/>
          </p:xfrm>
          <a:graphic>
            <a:graphicData uri="http://schemas.openxmlformats.org/presentationml/2006/ole">
              <mc:AlternateContent xmlns:mc="http://schemas.openxmlformats.org/markup-compatibility/2006">
                <mc:Choice xmlns:v="urn:schemas-microsoft-com:vml" Requires="v">
                  <p:oleObj spid="_x0000_s16590" name="工作表" showAsIcon="1" r:id="rId4" imgW="914400" imgH="828720" progId="Excel.Sheet.12">
                    <p:embed/>
                  </p:oleObj>
                </mc:Choice>
                <mc:Fallback>
                  <p:oleObj name="工作表" showAsIcon="1" r:id="rId4" imgW="914400" imgH="828720" progId="Excel.Sheet.12">
                    <p:embed/>
                    <p:pic>
                      <p:nvPicPr>
                        <p:cNvPr id="0" name=""/>
                        <p:cNvPicPr/>
                        <p:nvPr/>
                      </p:nvPicPr>
                      <p:blipFill>
                        <a:blip r:embed="rId5"/>
                        <a:stretch>
                          <a:fillRect/>
                        </a:stretch>
                      </p:blipFill>
                      <p:spPr>
                        <a:xfrm>
                          <a:off x="4737214" y="1313556"/>
                          <a:ext cx="914400" cy="828675"/>
                        </a:xfrm>
                        <a:prstGeom prst="rect">
                          <a:avLst/>
                        </a:prstGeom>
                      </p:spPr>
                    </p:pic>
                  </p:oleObj>
                </mc:Fallback>
              </mc:AlternateContent>
            </a:graphicData>
          </a:graphic>
        </p:graphicFrame>
      </p:grpSp>
    </p:spTree>
    <p:extLst>
      <p:ext uri="{BB962C8B-B14F-4D97-AF65-F5344CB8AC3E}">
        <p14:creationId xmlns:p14="http://schemas.microsoft.com/office/powerpoint/2010/main" val="10279498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5"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46"/>
            <a:ext cx="9131439" cy="68674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250898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20" y="21938"/>
            <a:ext cx="9139080" cy="6836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393398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458" y="672187"/>
            <a:ext cx="7520940" cy="548640"/>
          </a:xfrm>
        </p:spPr>
        <p:txBody>
          <a:bodyPr/>
          <a:lstStyle/>
          <a:p>
            <a:r>
              <a:rPr lang="en-US" altLang="zh-CN" dirty="0"/>
              <a:t>T-SQL</a:t>
            </a:r>
            <a:r>
              <a:rPr lang="zh-CN" altLang="en-US" dirty="0" smtClean="0"/>
              <a:t>优化 </a:t>
            </a:r>
            <a:r>
              <a:rPr lang="en-US" altLang="zh-CN" dirty="0" smtClean="0"/>
              <a:t>(</a:t>
            </a:r>
            <a:r>
              <a:rPr lang="zh-CN" altLang="en-US" dirty="0" smtClean="0">
                <a:solidFill>
                  <a:srgbClr val="FF0000"/>
                </a:solidFill>
              </a:rPr>
              <a:t>流程</a:t>
            </a:r>
            <a:r>
              <a:rPr lang="en-US" altLang="zh-CN" dirty="0" smtClean="0"/>
              <a:t>)</a:t>
            </a:r>
            <a:endParaRPr lang="zh-CN" altLang="en-US" dirty="0"/>
          </a:p>
        </p:txBody>
      </p:sp>
      <p:sp>
        <p:nvSpPr>
          <p:cNvPr id="3" name="内容占位符 2"/>
          <p:cNvSpPr>
            <a:spLocks noGrp="1"/>
          </p:cNvSpPr>
          <p:nvPr>
            <p:ph idx="1"/>
          </p:nvPr>
        </p:nvSpPr>
        <p:spPr>
          <a:xfrm>
            <a:off x="107504" y="1443581"/>
            <a:ext cx="4176464" cy="3449747"/>
          </a:xfrm>
          <a:solidFill>
            <a:schemeClr val="bg1"/>
          </a:solidFill>
        </p:spPr>
        <p:txBody>
          <a:bodyPr>
            <a:noAutofit/>
          </a:bodyPr>
          <a:lstStyle/>
          <a:p>
            <a:pPr>
              <a:lnSpc>
                <a:spcPts val="2200"/>
              </a:lnSpc>
              <a:spcBef>
                <a:spcPts val="600"/>
              </a:spcBef>
              <a:spcAft>
                <a:spcPts val="600"/>
              </a:spcAft>
              <a:buFont typeface="+mj-lt"/>
              <a:buAutoNum type="alphaUcPeriod"/>
            </a:pPr>
            <a:r>
              <a:rPr lang="zh-CN" altLang="en-US" sz="1400" b="0" dirty="0" smtClean="0">
                <a:latin typeface="+mj-ea"/>
                <a:ea typeface="+mj-ea"/>
              </a:rPr>
              <a:t>请根据</a:t>
            </a:r>
            <a:r>
              <a:rPr lang="en-US" altLang="zh-CN" sz="1400" b="0" dirty="0" smtClean="0">
                <a:latin typeface="+mj-ea"/>
                <a:ea typeface="+mj-ea"/>
              </a:rPr>
              <a:t>《</a:t>
            </a:r>
            <a:r>
              <a:rPr lang="en-US" altLang="zh-CN" sz="1400" b="0" dirty="0" smtClean="0">
                <a:solidFill>
                  <a:srgbClr val="00B050"/>
                </a:solidFill>
                <a:latin typeface="+mj-ea"/>
                <a:ea typeface="+mj-ea"/>
              </a:rPr>
              <a:t>T-SQL</a:t>
            </a:r>
            <a:r>
              <a:rPr lang="zh-CN" altLang="en-US" sz="1400" b="0" dirty="0" smtClean="0">
                <a:solidFill>
                  <a:srgbClr val="00B050"/>
                </a:solidFill>
                <a:latin typeface="+mj-ea"/>
                <a:ea typeface="+mj-ea"/>
              </a:rPr>
              <a:t>优化与索引调整申请单</a:t>
            </a:r>
            <a:r>
              <a:rPr lang="en-US" altLang="zh-CN" sz="1400" b="0" dirty="0" smtClean="0">
                <a:latin typeface="+mj-ea"/>
                <a:ea typeface="+mj-ea"/>
              </a:rPr>
              <a:t>》</a:t>
            </a:r>
            <a:r>
              <a:rPr lang="zh-CN" altLang="en-US" sz="1400" b="0" dirty="0">
                <a:latin typeface="+mj-ea"/>
                <a:ea typeface="+mj-ea"/>
              </a:rPr>
              <a:t>编写</a:t>
            </a:r>
            <a:endParaRPr lang="en-US" altLang="zh-CN" sz="1400" b="0" dirty="0" smtClean="0">
              <a:latin typeface="+mj-ea"/>
              <a:ea typeface="+mj-ea"/>
            </a:endParaRPr>
          </a:p>
          <a:p>
            <a:pPr>
              <a:lnSpc>
                <a:spcPts val="2200"/>
              </a:lnSpc>
              <a:spcBef>
                <a:spcPts val="600"/>
              </a:spcBef>
              <a:spcAft>
                <a:spcPts val="600"/>
              </a:spcAft>
              <a:buFont typeface="+mj-lt"/>
              <a:buAutoNum type="alphaUcPeriod"/>
            </a:pPr>
            <a:r>
              <a:rPr lang="en-US" altLang="zh-CN" sz="1400" b="0" dirty="0" smtClean="0">
                <a:latin typeface="+mj-ea"/>
                <a:ea typeface="+mj-ea"/>
              </a:rPr>
              <a:t>T-SQL</a:t>
            </a:r>
            <a:r>
              <a:rPr lang="zh-CN" altLang="zh-CN" sz="1400" b="0" dirty="0">
                <a:latin typeface="+mj-ea"/>
                <a:ea typeface="+mj-ea"/>
              </a:rPr>
              <a:t>优化为开发人员提供一个帮助通道，以解决开发人员无法解决的性能和执行效率差的</a:t>
            </a:r>
            <a:r>
              <a:rPr lang="en-US" altLang="zh-CN" sz="1400" b="0" dirty="0">
                <a:latin typeface="+mj-ea"/>
                <a:ea typeface="+mj-ea"/>
              </a:rPr>
              <a:t>SQL</a:t>
            </a:r>
            <a:r>
              <a:rPr lang="zh-CN" altLang="zh-CN" sz="1400" b="0" dirty="0">
                <a:latin typeface="+mj-ea"/>
                <a:ea typeface="+mj-ea"/>
              </a:rPr>
              <a:t>语句，在编写阶段或上线运行阶段存在问题，均可提交优化申请。</a:t>
            </a:r>
          </a:p>
          <a:p>
            <a:pPr>
              <a:lnSpc>
                <a:spcPts val="2200"/>
              </a:lnSpc>
              <a:spcBef>
                <a:spcPts val="600"/>
              </a:spcBef>
              <a:spcAft>
                <a:spcPts val="600"/>
              </a:spcAft>
              <a:buFont typeface="+mj-lt"/>
              <a:buAutoNum type="alphaUcPeriod"/>
            </a:pPr>
            <a:r>
              <a:rPr lang="zh-CN" altLang="zh-CN" sz="1400" b="0" dirty="0">
                <a:latin typeface="+mj-ea"/>
                <a:ea typeface="+mj-ea"/>
              </a:rPr>
              <a:t>由于对</a:t>
            </a:r>
            <a:r>
              <a:rPr lang="en-US" altLang="zh-CN" sz="1400" b="0" dirty="0">
                <a:latin typeface="+mj-ea"/>
                <a:ea typeface="+mj-ea"/>
              </a:rPr>
              <a:t>SQL</a:t>
            </a:r>
            <a:r>
              <a:rPr lang="zh-CN" altLang="zh-CN" sz="1400" b="0" dirty="0">
                <a:latin typeface="+mj-ea"/>
                <a:ea typeface="+mj-ea"/>
              </a:rPr>
              <a:t>语句的优化需要开发提供</a:t>
            </a:r>
            <a:r>
              <a:rPr lang="en-US" altLang="zh-CN" sz="1400" b="0" dirty="0">
                <a:latin typeface="+mj-ea"/>
                <a:ea typeface="+mj-ea"/>
              </a:rPr>
              <a:t>SQL</a:t>
            </a:r>
            <a:r>
              <a:rPr lang="zh-CN" altLang="zh-CN" sz="1400" b="0" dirty="0">
                <a:latin typeface="+mj-ea"/>
                <a:ea typeface="+mj-ea"/>
              </a:rPr>
              <a:t>语句相关信息，例如语句执行频率，业务重要性等，因此需按以下表格填写信息，以防优化时重复与开发人员咨询信息，</a:t>
            </a:r>
            <a:r>
              <a:rPr lang="en-US" altLang="zh-CN" sz="1400" b="0" dirty="0">
                <a:latin typeface="+mj-ea"/>
                <a:ea typeface="+mj-ea"/>
              </a:rPr>
              <a:t>DBA</a:t>
            </a:r>
            <a:r>
              <a:rPr lang="zh-CN" altLang="zh-CN" sz="1400" b="0" dirty="0">
                <a:latin typeface="+mj-ea"/>
                <a:ea typeface="+mj-ea"/>
              </a:rPr>
              <a:t>会在评估优化后给出处理意见。</a:t>
            </a:r>
          </a:p>
        </p:txBody>
      </p:sp>
      <p:grpSp>
        <p:nvGrpSpPr>
          <p:cNvPr id="77" name="组合 76"/>
          <p:cNvGrpSpPr/>
          <p:nvPr/>
        </p:nvGrpSpPr>
        <p:grpSpPr>
          <a:xfrm>
            <a:off x="4471616" y="139429"/>
            <a:ext cx="4523138" cy="5037475"/>
            <a:chOff x="3012241" y="254212"/>
            <a:chExt cx="4523138" cy="5037475"/>
          </a:xfrm>
        </p:grpSpPr>
        <p:sp>
          <p:nvSpPr>
            <p:cNvPr id="59" name="矩形 58"/>
            <p:cNvSpPr/>
            <p:nvPr/>
          </p:nvSpPr>
          <p:spPr>
            <a:xfrm>
              <a:off x="4407986" y="2857583"/>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上传</a:t>
              </a:r>
              <a:r>
                <a:rPr lang="en-US" altLang="zh-CN" sz="1100" dirty="0" smtClean="0">
                  <a:latin typeface="+mj-ea"/>
                  <a:ea typeface="+mj-ea"/>
                </a:rPr>
                <a:t>SVN</a:t>
              </a:r>
              <a:endParaRPr lang="zh-CN" altLang="en-US" sz="1100" dirty="0">
                <a:latin typeface="+mj-ea"/>
                <a:ea typeface="+mj-ea"/>
              </a:endParaRPr>
            </a:p>
          </p:txBody>
        </p:sp>
        <p:sp>
          <p:nvSpPr>
            <p:cNvPr id="60" name="矩形 59"/>
            <p:cNvSpPr/>
            <p:nvPr/>
          </p:nvSpPr>
          <p:spPr>
            <a:xfrm>
              <a:off x="4407986" y="3336499"/>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cxnSp>
          <p:nvCxnSpPr>
            <p:cNvPr id="61" name="直接连接符 60"/>
            <p:cNvCxnSpPr>
              <a:stCxn id="59" idx="2"/>
              <a:endCxn id="60" idx="0"/>
            </p:cNvCxnSpPr>
            <p:nvPr/>
          </p:nvCxnSpPr>
          <p:spPr>
            <a:xfrm>
              <a:off x="4799872" y="3124383"/>
              <a:ext cx="0" cy="212116"/>
            </a:xfrm>
            <a:prstGeom prst="line">
              <a:avLst/>
            </a:prstGeom>
          </p:spPr>
          <p:style>
            <a:lnRef idx="1">
              <a:schemeClr val="accent4"/>
            </a:lnRef>
            <a:fillRef idx="0">
              <a:schemeClr val="accent4"/>
            </a:fillRef>
            <a:effectRef idx="0">
              <a:schemeClr val="accent4"/>
            </a:effectRef>
            <a:fontRef idx="minor">
              <a:schemeClr val="tx1"/>
            </a:fontRef>
          </p:style>
        </p:cxnSp>
        <p:sp>
          <p:nvSpPr>
            <p:cNvPr id="62" name="矩形 61"/>
            <p:cNvSpPr/>
            <p:nvPr/>
          </p:nvSpPr>
          <p:spPr>
            <a:xfrm>
              <a:off x="4407986" y="3824349"/>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smtClean="0">
                  <a:latin typeface="+mj-ea"/>
                  <a:ea typeface="+mj-ea"/>
                </a:rPr>
                <a:t>DBA</a:t>
              </a:r>
              <a:r>
                <a:rPr lang="zh-CN" altLang="en-US" sz="1100" dirty="0" smtClean="0">
                  <a:latin typeface="+mj-ea"/>
                  <a:ea typeface="+mj-ea"/>
                </a:rPr>
                <a:t>评估</a:t>
              </a:r>
              <a:endParaRPr lang="zh-CN" altLang="en-US" sz="1100" dirty="0">
                <a:latin typeface="+mj-ea"/>
                <a:ea typeface="+mj-ea"/>
              </a:endParaRPr>
            </a:p>
          </p:txBody>
        </p:sp>
        <p:sp>
          <p:nvSpPr>
            <p:cNvPr id="63" name="线形标注 1 62"/>
            <p:cNvSpPr/>
            <p:nvPr/>
          </p:nvSpPr>
          <p:spPr>
            <a:xfrm>
              <a:off x="3012241" y="3340966"/>
              <a:ext cx="1122286" cy="483383"/>
            </a:xfrm>
            <a:prstGeom prst="borderCallout1">
              <a:avLst>
                <a:gd name="adj1" fmla="val 51067"/>
                <a:gd name="adj2" fmla="val 99204"/>
                <a:gd name="adj3" fmla="val 1320"/>
                <a:gd name="adj4" fmla="val 124689"/>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r>
                <a:rPr lang="zh-CN" altLang="en-US" sz="1000" dirty="0">
                  <a:solidFill>
                    <a:srgbClr val="FF0000"/>
                  </a:solidFill>
                  <a:latin typeface="+mj-ea"/>
                  <a:ea typeface="+mj-ea"/>
                </a:rPr>
                <a:t>和需求简述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en-US" altLang="zh-CN" sz="1000" dirty="0" smtClean="0">
                  <a:solidFill>
                    <a:srgbClr val="FF0000"/>
                  </a:solidFill>
                  <a:latin typeface="+mj-ea"/>
                  <a:ea typeface="+mj-ea"/>
                </a:rPr>
                <a:t>SVN</a:t>
              </a:r>
              <a:r>
                <a:rPr lang="zh-CN" altLang="en-US" sz="1000" dirty="0" smtClean="0">
                  <a:solidFill>
                    <a:srgbClr val="FF0000"/>
                  </a:solidFill>
                  <a:latin typeface="+mj-ea"/>
                  <a:ea typeface="+mj-ea"/>
                </a:rPr>
                <a:t>路径</a:t>
              </a:r>
              <a:endParaRPr lang="zh-CN" altLang="en-US" sz="1000" dirty="0">
                <a:solidFill>
                  <a:srgbClr val="FF0000"/>
                </a:solidFill>
                <a:latin typeface="+mj-ea"/>
                <a:ea typeface="+mj-ea"/>
              </a:endParaRPr>
            </a:p>
          </p:txBody>
        </p:sp>
        <p:cxnSp>
          <p:nvCxnSpPr>
            <p:cNvPr id="64" name="肘形连接符 63"/>
            <p:cNvCxnSpPr>
              <a:stCxn id="62" idx="3"/>
              <a:endCxn id="67" idx="0"/>
            </p:cNvCxnSpPr>
            <p:nvPr/>
          </p:nvCxnSpPr>
          <p:spPr>
            <a:xfrm>
              <a:off x="5191757" y="3951105"/>
              <a:ext cx="2033335" cy="948994"/>
            </a:xfrm>
            <a:prstGeom prst="bentConnector2">
              <a:avLst/>
            </a:prstGeom>
            <a:ln>
              <a:tailEnd type="arrow"/>
            </a:ln>
          </p:spPr>
          <p:style>
            <a:lnRef idx="1">
              <a:schemeClr val="accent2"/>
            </a:lnRef>
            <a:fillRef idx="0">
              <a:schemeClr val="accent2"/>
            </a:fillRef>
            <a:effectRef idx="0">
              <a:schemeClr val="accent2"/>
            </a:effectRef>
            <a:fontRef idx="minor">
              <a:schemeClr val="tx1"/>
            </a:fontRef>
          </p:style>
        </p:cxnSp>
        <p:cxnSp>
          <p:nvCxnSpPr>
            <p:cNvPr id="65" name="直接连接符 64"/>
            <p:cNvCxnSpPr>
              <a:stCxn id="60" idx="2"/>
              <a:endCxn id="62" idx="0"/>
            </p:cNvCxnSpPr>
            <p:nvPr/>
          </p:nvCxnSpPr>
          <p:spPr>
            <a:xfrm>
              <a:off x="4799872" y="3603299"/>
              <a:ext cx="0" cy="221050"/>
            </a:xfrm>
            <a:prstGeom prst="line">
              <a:avLst/>
            </a:prstGeom>
          </p:spPr>
          <p:style>
            <a:lnRef idx="1">
              <a:schemeClr val="accent4"/>
            </a:lnRef>
            <a:fillRef idx="0">
              <a:schemeClr val="accent4"/>
            </a:fillRef>
            <a:effectRef idx="0">
              <a:schemeClr val="accent4"/>
            </a:effectRef>
            <a:fontRef idx="minor">
              <a:schemeClr val="tx1"/>
            </a:fontRef>
          </p:style>
        </p:cxnSp>
        <p:sp>
          <p:nvSpPr>
            <p:cNvPr id="66" name="矩形 65"/>
            <p:cNvSpPr/>
            <p:nvPr/>
          </p:nvSpPr>
          <p:spPr>
            <a:xfrm>
              <a:off x="3747148" y="4550406"/>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67" name="圆角矩形 66"/>
            <p:cNvSpPr/>
            <p:nvPr/>
          </p:nvSpPr>
          <p:spPr>
            <a:xfrm>
              <a:off x="6914804" y="4900099"/>
              <a:ext cx="620575" cy="21602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600" dirty="0">
                  <a:latin typeface="+mj-ea"/>
                  <a:ea typeface="+mj-ea"/>
                </a:rPr>
                <a:t>结束</a:t>
              </a:r>
            </a:p>
          </p:txBody>
        </p:sp>
        <p:cxnSp>
          <p:nvCxnSpPr>
            <p:cNvPr id="68" name="直接连接符 67"/>
            <p:cNvCxnSpPr>
              <a:stCxn id="62" idx="2"/>
              <a:endCxn id="73" idx="0"/>
            </p:cNvCxnSpPr>
            <p:nvPr/>
          </p:nvCxnSpPr>
          <p:spPr>
            <a:xfrm>
              <a:off x="4799872" y="4077860"/>
              <a:ext cx="0" cy="109517"/>
            </a:xfrm>
            <a:prstGeom prst="line">
              <a:avLst/>
            </a:prstGeom>
          </p:spPr>
          <p:style>
            <a:lnRef idx="1">
              <a:schemeClr val="accent4"/>
            </a:lnRef>
            <a:fillRef idx="0">
              <a:schemeClr val="accent4"/>
            </a:fillRef>
            <a:effectRef idx="0">
              <a:schemeClr val="accent4"/>
            </a:effectRef>
            <a:fontRef idx="minor">
              <a:schemeClr val="tx1"/>
            </a:fontRef>
          </p:style>
        </p:cxnSp>
        <p:sp>
          <p:nvSpPr>
            <p:cNvPr id="69" name="流程图: 决策 68"/>
            <p:cNvSpPr/>
            <p:nvPr/>
          </p:nvSpPr>
          <p:spPr>
            <a:xfrm>
              <a:off x="4229911" y="4752199"/>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70" name="直接连接符 69"/>
            <p:cNvCxnSpPr>
              <a:stCxn id="73" idx="2"/>
              <a:endCxn id="69" idx="0"/>
            </p:cNvCxnSpPr>
            <p:nvPr/>
          </p:nvCxnSpPr>
          <p:spPr>
            <a:xfrm flipH="1">
              <a:off x="4795799" y="4550406"/>
              <a:ext cx="4073" cy="201793"/>
            </a:xfrm>
            <a:prstGeom prst="line">
              <a:avLst/>
            </a:prstGeom>
          </p:spPr>
          <p:style>
            <a:lnRef idx="1">
              <a:schemeClr val="accent4"/>
            </a:lnRef>
            <a:fillRef idx="0">
              <a:schemeClr val="accent4"/>
            </a:fillRef>
            <a:effectRef idx="0">
              <a:schemeClr val="accent4"/>
            </a:effectRef>
            <a:fontRef idx="minor">
              <a:schemeClr val="tx1"/>
            </a:fontRef>
          </p:style>
        </p:cxnSp>
        <p:cxnSp>
          <p:nvCxnSpPr>
            <p:cNvPr id="71" name="肘形连接符 70"/>
            <p:cNvCxnSpPr>
              <a:stCxn id="69" idx="1"/>
              <a:endCxn id="73" idx="1"/>
            </p:cNvCxnSpPr>
            <p:nvPr/>
          </p:nvCxnSpPr>
          <p:spPr>
            <a:xfrm rot="10800000" flipH="1">
              <a:off x="4229910" y="4368893"/>
              <a:ext cx="178075" cy="653051"/>
            </a:xfrm>
            <a:prstGeom prst="bentConnector3">
              <a:avLst>
                <a:gd name="adj1" fmla="val -128373"/>
              </a:avLst>
            </a:prstGeom>
            <a:ln>
              <a:tailEnd type="arrow"/>
            </a:ln>
          </p:spPr>
          <p:style>
            <a:lnRef idx="1">
              <a:schemeClr val="accent2"/>
            </a:lnRef>
            <a:fillRef idx="0">
              <a:schemeClr val="accent2"/>
            </a:fillRef>
            <a:effectRef idx="0">
              <a:schemeClr val="accent2"/>
            </a:effectRef>
            <a:fontRef idx="minor">
              <a:schemeClr val="tx1"/>
            </a:fontRef>
          </p:style>
        </p:cxnSp>
        <p:cxnSp>
          <p:nvCxnSpPr>
            <p:cNvPr id="72" name="直接连接符 71"/>
            <p:cNvCxnSpPr>
              <a:stCxn id="67" idx="1"/>
              <a:endCxn id="69" idx="3"/>
            </p:cNvCxnSpPr>
            <p:nvPr/>
          </p:nvCxnSpPr>
          <p:spPr>
            <a:xfrm flipH="1">
              <a:off x="5361686" y="5008111"/>
              <a:ext cx="1553118" cy="13832"/>
            </a:xfrm>
            <a:prstGeom prst="line">
              <a:avLst/>
            </a:prstGeom>
          </p:spPr>
          <p:style>
            <a:lnRef idx="1">
              <a:schemeClr val="accent4"/>
            </a:lnRef>
            <a:fillRef idx="0">
              <a:schemeClr val="accent4"/>
            </a:fillRef>
            <a:effectRef idx="0">
              <a:schemeClr val="accent4"/>
            </a:effectRef>
            <a:fontRef idx="minor">
              <a:schemeClr val="tx1"/>
            </a:fontRef>
          </p:style>
        </p:cxnSp>
        <p:sp>
          <p:nvSpPr>
            <p:cNvPr id="73" name="矩形 72"/>
            <p:cNvSpPr/>
            <p:nvPr/>
          </p:nvSpPr>
          <p:spPr>
            <a:xfrm>
              <a:off x="4407986" y="4187377"/>
              <a:ext cx="783771" cy="36302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a:latin typeface="+mj-ea"/>
                  <a:ea typeface="+mj-ea"/>
                </a:rPr>
                <a:t>DBA</a:t>
              </a:r>
              <a:r>
                <a:rPr lang="zh-CN" altLang="en-US" sz="1100" dirty="0">
                  <a:latin typeface="+mj-ea"/>
                  <a:ea typeface="+mj-ea"/>
                </a:rPr>
                <a:t>部署</a:t>
              </a:r>
            </a:p>
          </p:txBody>
        </p:sp>
        <p:sp>
          <p:nvSpPr>
            <p:cNvPr id="74" name="矩形 73"/>
            <p:cNvSpPr/>
            <p:nvPr/>
          </p:nvSpPr>
          <p:spPr>
            <a:xfrm>
              <a:off x="5956396" y="4752199"/>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75" name="矩形 74"/>
            <p:cNvSpPr/>
            <p:nvPr/>
          </p:nvSpPr>
          <p:spPr>
            <a:xfrm>
              <a:off x="5571416" y="3696393"/>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cxnSp>
          <p:nvCxnSpPr>
            <p:cNvPr id="25" name="直接连接符 24"/>
            <p:cNvCxnSpPr>
              <a:stCxn id="19" idx="2"/>
            </p:cNvCxnSpPr>
            <p:nvPr/>
          </p:nvCxnSpPr>
          <p:spPr>
            <a:xfrm flipH="1">
              <a:off x="4811359" y="2440659"/>
              <a:ext cx="2020" cy="414511"/>
            </a:xfrm>
            <a:prstGeom prst="line">
              <a:avLst/>
            </a:prstGeom>
          </p:spPr>
          <p:style>
            <a:lnRef idx="1">
              <a:schemeClr val="accent4"/>
            </a:lnRef>
            <a:fillRef idx="0">
              <a:schemeClr val="accent4"/>
            </a:fillRef>
            <a:effectRef idx="0">
              <a:schemeClr val="accent4"/>
            </a:effectRef>
            <a:fontRef idx="minor">
              <a:schemeClr val="tx1"/>
            </a:fontRef>
          </p:style>
        </p:cxnSp>
        <p:grpSp>
          <p:nvGrpSpPr>
            <p:cNvPr id="76" name="组合 75"/>
            <p:cNvGrpSpPr/>
            <p:nvPr/>
          </p:nvGrpSpPr>
          <p:grpSpPr>
            <a:xfrm>
              <a:off x="3012245" y="254212"/>
              <a:ext cx="2585062" cy="2523391"/>
              <a:chOff x="6381976" y="110406"/>
              <a:chExt cx="2585062" cy="2489677"/>
            </a:xfrm>
          </p:grpSpPr>
          <p:cxnSp>
            <p:nvCxnSpPr>
              <p:cNvPr id="15" name="直接连接符 14"/>
              <p:cNvCxnSpPr>
                <a:stCxn id="16" idx="2"/>
                <a:endCxn id="17" idx="0"/>
              </p:cNvCxnSpPr>
              <p:nvPr/>
            </p:nvCxnSpPr>
            <p:spPr>
              <a:xfrm>
                <a:off x="8181090" y="466778"/>
                <a:ext cx="2019" cy="710578"/>
              </a:xfrm>
              <a:prstGeom prst="line">
                <a:avLst/>
              </a:prstGeom>
            </p:spPr>
            <p:style>
              <a:lnRef idx="1">
                <a:schemeClr val="accent4"/>
              </a:lnRef>
              <a:fillRef idx="0">
                <a:schemeClr val="accent4"/>
              </a:fillRef>
              <a:effectRef idx="0">
                <a:schemeClr val="accent4"/>
              </a:effectRef>
              <a:fontRef idx="minor">
                <a:schemeClr val="tx1"/>
              </a:fontRef>
            </p:style>
          </p:cxnSp>
          <p:sp>
            <p:nvSpPr>
              <p:cNvPr id="16" name="矩形 15"/>
              <p:cNvSpPr/>
              <p:nvPr/>
            </p:nvSpPr>
            <p:spPr>
              <a:xfrm>
                <a:off x="7471094" y="110406"/>
                <a:ext cx="1419992" cy="35637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dirty="0" smtClean="0">
                    <a:latin typeface="+mj-ea"/>
                    <a:ea typeface="+mj-ea"/>
                  </a:rPr>
                  <a:t> T-SQL</a:t>
                </a:r>
                <a:r>
                  <a:rPr lang="zh-CN" altLang="en-US" dirty="0" smtClean="0">
                    <a:latin typeface="+mj-ea"/>
                    <a:ea typeface="+mj-ea"/>
                  </a:rPr>
                  <a:t>优化</a:t>
                </a:r>
                <a:endParaRPr lang="zh-CN" altLang="en-US" dirty="0">
                  <a:latin typeface="+mj-ea"/>
                  <a:ea typeface="+mj-ea"/>
                </a:endParaRPr>
              </a:p>
            </p:txBody>
          </p:sp>
          <p:sp>
            <p:nvSpPr>
              <p:cNvPr id="17" name="矩形 16"/>
              <p:cNvSpPr/>
              <p:nvPr/>
            </p:nvSpPr>
            <p:spPr>
              <a:xfrm>
                <a:off x="7937700" y="1177356"/>
                <a:ext cx="490818" cy="27226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编写</a:t>
                </a:r>
                <a:endParaRPr lang="zh-CN" altLang="en-US" dirty="0">
                  <a:latin typeface="+mj-ea"/>
                  <a:ea typeface="+mj-ea"/>
                </a:endParaRPr>
              </a:p>
            </p:txBody>
          </p:sp>
          <p:sp>
            <p:nvSpPr>
              <p:cNvPr id="18" name="线形标注 1 17"/>
              <p:cNvSpPr/>
              <p:nvPr/>
            </p:nvSpPr>
            <p:spPr>
              <a:xfrm>
                <a:off x="6381976" y="1313486"/>
                <a:ext cx="1013955" cy="799764"/>
              </a:xfrm>
              <a:prstGeom prst="borderCallout1">
                <a:avLst>
                  <a:gd name="adj1" fmla="val 46853"/>
                  <a:gd name="adj2" fmla="val 99203"/>
                  <a:gd name="adj3" fmla="val -16473"/>
                  <a:gd name="adj4" fmla="val 153291"/>
                </a:avLst>
              </a:prstGeom>
            </p:spPr>
            <p:style>
              <a:lnRef idx="1">
                <a:schemeClr val="accent5"/>
              </a:lnRef>
              <a:fillRef idx="2">
                <a:schemeClr val="accent5"/>
              </a:fillRef>
              <a:effectRef idx="1">
                <a:schemeClr val="accent5"/>
              </a:effectRef>
              <a:fontRef idx="minor">
                <a:schemeClr val="dk1"/>
              </a:fontRef>
            </p:style>
            <p:txBody>
              <a:bodyPr rtlCol="0" anchor="ctr"/>
              <a:lstStyle/>
              <a:p>
                <a:endParaRPr lang="zh-CN" altLang="en-US" sz="1000" dirty="0">
                  <a:solidFill>
                    <a:srgbClr val="00B050"/>
                  </a:solidFill>
                  <a:latin typeface="+mj-ea"/>
                  <a:ea typeface="+mj-ea"/>
                </a:endParaRPr>
              </a:p>
            </p:txBody>
          </p:sp>
          <p:sp>
            <p:nvSpPr>
              <p:cNvPr id="19" name="流程图: 决策 18"/>
              <p:cNvSpPr/>
              <p:nvPr/>
            </p:nvSpPr>
            <p:spPr>
              <a:xfrm>
                <a:off x="7895078" y="1717108"/>
                <a:ext cx="576064" cy="550533"/>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20" name="直接连接符 19"/>
              <p:cNvCxnSpPr>
                <a:stCxn id="17" idx="2"/>
                <a:endCxn id="19" idx="0"/>
              </p:cNvCxnSpPr>
              <p:nvPr/>
            </p:nvCxnSpPr>
            <p:spPr>
              <a:xfrm>
                <a:off x="8183109" y="1449618"/>
                <a:ext cx="1" cy="267490"/>
              </a:xfrm>
              <a:prstGeom prst="line">
                <a:avLst/>
              </a:prstGeom>
            </p:spPr>
            <p:style>
              <a:lnRef idx="1">
                <a:schemeClr val="accent4"/>
              </a:lnRef>
              <a:fillRef idx="0">
                <a:schemeClr val="accent4"/>
              </a:fillRef>
              <a:effectRef idx="0">
                <a:schemeClr val="accent4"/>
              </a:effectRef>
              <a:fontRef idx="minor">
                <a:schemeClr val="tx1"/>
              </a:fontRef>
            </p:style>
          </p:cxnSp>
          <p:cxnSp>
            <p:nvCxnSpPr>
              <p:cNvPr id="21" name="肘形连接符 20"/>
              <p:cNvCxnSpPr>
                <a:stCxn id="19" idx="3"/>
                <a:endCxn id="17" idx="3"/>
              </p:cNvCxnSpPr>
              <p:nvPr/>
            </p:nvCxnSpPr>
            <p:spPr>
              <a:xfrm flipH="1" flipV="1">
                <a:off x="8428518" y="1313487"/>
                <a:ext cx="42624" cy="678888"/>
              </a:xfrm>
              <a:prstGeom prst="bentConnector3">
                <a:avLst>
                  <a:gd name="adj1" fmla="val -536318"/>
                </a:avLst>
              </a:prstGeom>
              <a:ln>
                <a:tailEnd type="arrow"/>
              </a:ln>
            </p:spPr>
            <p:style>
              <a:lnRef idx="1">
                <a:schemeClr val="accent2"/>
              </a:lnRef>
              <a:fillRef idx="0">
                <a:schemeClr val="accent2"/>
              </a:fillRef>
              <a:effectRef idx="0">
                <a:schemeClr val="accent2"/>
              </a:effectRef>
              <a:fontRef idx="minor">
                <a:schemeClr val="tx1"/>
              </a:fontRef>
            </p:style>
          </p:cxnSp>
          <p:sp>
            <p:nvSpPr>
              <p:cNvPr id="22" name="矩形 21"/>
              <p:cNvSpPr/>
              <p:nvPr/>
            </p:nvSpPr>
            <p:spPr>
              <a:xfrm>
                <a:off x="8715010" y="1522355"/>
                <a:ext cx="252028" cy="26115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26" name="矩形 25"/>
              <p:cNvSpPr/>
              <p:nvPr/>
            </p:nvSpPr>
            <p:spPr>
              <a:xfrm>
                <a:off x="8181873" y="2344171"/>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27" name="矩形 26"/>
              <p:cNvSpPr/>
              <p:nvPr/>
            </p:nvSpPr>
            <p:spPr>
              <a:xfrm>
                <a:off x="7545875" y="688136"/>
                <a:ext cx="635215" cy="346604"/>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CN" sz="1100" dirty="0" smtClean="0">
                    <a:latin typeface="+mj-ea"/>
                    <a:ea typeface="+mj-ea"/>
                  </a:rPr>
                  <a:t>T-SQL</a:t>
                </a:r>
                <a:r>
                  <a:rPr lang="zh-CN" altLang="en-US" sz="1100" dirty="0" smtClean="0">
                    <a:latin typeface="+mj-ea"/>
                    <a:ea typeface="+mj-ea"/>
                  </a:rPr>
                  <a:t>优化</a:t>
                </a:r>
                <a:endParaRPr lang="zh-CN" altLang="en-US" sz="1100" dirty="0">
                  <a:latin typeface="+mj-ea"/>
                  <a:ea typeface="+mj-ea"/>
                </a:endParaRPr>
              </a:p>
            </p:txBody>
          </p:sp>
        </p:grpSp>
      </p:grpSp>
      <p:graphicFrame>
        <p:nvGraphicFramePr>
          <p:cNvPr id="78" name="对象 77"/>
          <p:cNvGraphicFramePr>
            <a:graphicFrameLocks noChangeAspect="1"/>
          </p:cNvGraphicFramePr>
          <p:nvPr>
            <p:extLst>
              <p:ext uri="{D42A27DB-BD31-4B8C-83A1-F6EECF244321}">
                <p14:modId xmlns:p14="http://schemas.microsoft.com/office/powerpoint/2010/main" val="461550769"/>
              </p:ext>
            </p:extLst>
          </p:nvPr>
        </p:nvGraphicFramePr>
        <p:xfrm>
          <a:off x="4521397" y="1372375"/>
          <a:ext cx="914400" cy="828675"/>
        </p:xfrm>
        <a:graphic>
          <a:graphicData uri="http://schemas.openxmlformats.org/presentationml/2006/ole">
            <mc:AlternateContent xmlns:mc="http://schemas.openxmlformats.org/markup-compatibility/2006">
              <mc:Choice xmlns:v="urn:schemas-microsoft-com:vml" Requires="v">
                <p:oleObj spid="_x0000_s15569" name="工作表" showAsIcon="1" r:id="rId4" imgW="914400" imgH="828720" progId="Excel.Sheet.12">
                  <p:embed/>
                </p:oleObj>
              </mc:Choice>
              <mc:Fallback>
                <p:oleObj name="工作表" showAsIcon="1" r:id="rId4" imgW="914400" imgH="828720" progId="Excel.Sheet.12">
                  <p:embed/>
                  <p:pic>
                    <p:nvPicPr>
                      <p:cNvPr id="0" name=""/>
                      <p:cNvPicPr/>
                      <p:nvPr/>
                    </p:nvPicPr>
                    <p:blipFill>
                      <a:blip r:embed="rId5"/>
                      <a:stretch>
                        <a:fillRect/>
                      </a:stretch>
                    </p:blipFill>
                    <p:spPr>
                      <a:xfrm>
                        <a:off x="4521397" y="1372375"/>
                        <a:ext cx="914400" cy="828675"/>
                      </a:xfrm>
                      <a:prstGeom prst="rect">
                        <a:avLst/>
                      </a:prstGeom>
                    </p:spPr>
                  </p:pic>
                </p:oleObj>
              </mc:Fallback>
            </mc:AlternateContent>
          </a:graphicData>
        </a:graphic>
      </p:graphicFrame>
    </p:spTree>
    <p:extLst>
      <p:ext uri="{BB962C8B-B14F-4D97-AF65-F5344CB8AC3E}">
        <p14:creationId xmlns:p14="http://schemas.microsoft.com/office/powerpoint/2010/main" val="24014468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4471616" y="139429"/>
            <a:ext cx="4523138" cy="5037475"/>
            <a:chOff x="4471616" y="139429"/>
            <a:chExt cx="4523138" cy="5037475"/>
          </a:xfrm>
        </p:grpSpPr>
        <p:grpSp>
          <p:nvGrpSpPr>
            <p:cNvPr id="4" name="组合 3"/>
            <p:cNvGrpSpPr/>
            <p:nvPr/>
          </p:nvGrpSpPr>
          <p:grpSpPr>
            <a:xfrm>
              <a:off x="4471616" y="139429"/>
              <a:ext cx="4523138" cy="5037475"/>
              <a:chOff x="3012241" y="254212"/>
              <a:chExt cx="4523138" cy="5037475"/>
            </a:xfrm>
          </p:grpSpPr>
          <p:sp>
            <p:nvSpPr>
              <p:cNvPr id="5" name="矩形 4"/>
              <p:cNvSpPr/>
              <p:nvPr/>
            </p:nvSpPr>
            <p:spPr>
              <a:xfrm>
                <a:off x="4407986" y="2857583"/>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上传</a:t>
                </a:r>
                <a:r>
                  <a:rPr lang="en-US" altLang="zh-CN" sz="1100" dirty="0" smtClean="0">
                    <a:latin typeface="+mj-ea"/>
                    <a:ea typeface="+mj-ea"/>
                  </a:rPr>
                  <a:t>SVN</a:t>
                </a:r>
                <a:endParaRPr lang="zh-CN" altLang="en-US" sz="1100" dirty="0">
                  <a:latin typeface="+mj-ea"/>
                  <a:ea typeface="+mj-ea"/>
                </a:endParaRPr>
              </a:p>
            </p:txBody>
          </p:sp>
          <p:sp>
            <p:nvSpPr>
              <p:cNvPr id="6" name="矩形 5"/>
              <p:cNvSpPr/>
              <p:nvPr/>
            </p:nvSpPr>
            <p:spPr>
              <a:xfrm>
                <a:off x="4407986" y="3336499"/>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cxnSp>
            <p:nvCxnSpPr>
              <p:cNvPr id="7" name="直接连接符 6"/>
              <p:cNvCxnSpPr>
                <a:stCxn id="5" idx="2"/>
                <a:endCxn id="6" idx="0"/>
              </p:cNvCxnSpPr>
              <p:nvPr/>
            </p:nvCxnSpPr>
            <p:spPr>
              <a:xfrm>
                <a:off x="4799872" y="3124383"/>
                <a:ext cx="0" cy="212116"/>
              </a:xfrm>
              <a:prstGeom prst="line">
                <a:avLst/>
              </a:prstGeom>
            </p:spPr>
            <p:style>
              <a:lnRef idx="1">
                <a:schemeClr val="accent4"/>
              </a:lnRef>
              <a:fillRef idx="0">
                <a:schemeClr val="accent4"/>
              </a:fillRef>
              <a:effectRef idx="0">
                <a:schemeClr val="accent4"/>
              </a:effectRef>
              <a:fontRef idx="minor">
                <a:schemeClr val="tx1"/>
              </a:fontRef>
            </p:style>
          </p:cxnSp>
          <p:sp>
            <p:nvSpPr>
              <p:cNvPr id="8" name="矩形 7"/>
              <p:cNvSpPr/>
              <p:nvPr/>
            </p:nvSpPr>
            <p:spPr>
              <a:xfrm>
                <a:off x="4407986" y="3824349"/>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smtClean="0">
                    <a:latin typeface="+mj-ea"/>
                    <a:ea typeface="+mj-ea"/>
                  </a:rPr>
                  <a:t>DBA</a:t>
                </a:r>
                <a:r>
                  <a:rPr lang="zh-CN" altLang="en-US" sz="1100" dirty="0" smtClean="0">
                    <a:latin typeface="+mj-ea"/>
                    <a:ea typeface="+mj-ea"/>
                  </a:rPr>
                  <a:t>评估</a:t>
                </a:r>
                <a:endParaRPr lang="zh-CN" altLang="en-US" sz="1100" dirty="0">
                  <a:latin typeface="+mj-ea"/>
                  <a:ea typeface="+mj-ea"/>
                </a:endParaRPr>
              </a:p>
            </p:txBody>
          </p:sp>
          <p:sp>
            <p:nvSpPr>
              <p:cNvPr id="9" name="线形标注 1 8"/>
              <p:cNvSpPr/>
              <p:nvPr/>
            </p:nvSpPr>
            <p:spPr>
              <a:xfrm>
                <a:off x="3012241" y="3340966"/>
                <a:ext cx="1122286" cy="483383"/>
              </a:xfrm>
              <a:prstGeom prst="borderCallout1">
                <a:avLst>
                  <a:gd name="adj1" fmla="val 51067"/>
                  <a:gd name="adj2" fmla="val 99204"/>
                  <a:gd name="adj3" fmla="val 1320"/>
                  <a:gd name="adj4" fmla="val 124689"/>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r>
                  <a:rPr lang="zh-CN" altLang="en-US" sz="1000" dirty="0">
                    <a:solidFill>
                      <a:srgbClr val="FF0000"/>
                    </a:solidFill>
                    <a:latin typeface="+mj-ea"/>
                    <a:ea typeface="+mj-ea"/>
                  </a:rPr>
                  <a:t>和需求简述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en-US" altLang="zh-CN" sz="1000" dirty="0" smtClean="0">
                    <a:solidFill>
                      <a:srgbClr val="FF0000"/>
                    </a:solidFill>
                    <a:latin typeface="+mj-ea"/>
                    <a:ea typeface="+mj-ea"/>
                  </a:rPr>
                  <a:t>SVN</a:t>
                </a:r>
                <a:r>
                  <a:rPr lang="zh-CN" altLang="en-US" sz="1000" dirty="0" smtClean="0">
                    <a:solidFill>
                      <a:srgbClr val="FF0000"/>
                    </a:solidFill>
                    <a:latin typeface="+mj-ea"/>
                    <a:ea typeface="+mj-ea"/>
                  </a:rPr>
                  <a:t>路径</a:t>
                </a:r>
                <a:endParaRPr lang="zh-CN" altLang="en-US" sz="1000" dirty="0">
                  <a:solidFill>
                    <a:srgbClr val="FF0000"/>
                  </a:solidFill>
                  <a:latin typeface="+mj-ea"/>
                  <a:ea typeface="+mj-ea"/>
                </a:endParaRPr>
              </a:p>
            </p:txBody>
          </p:sp>
          <p:cxnSp>
            <p:nvCxnSpPr>
              <p:cNvPr id="10" name="肘形连接符 9"/>
              <p:cNvCxnSpPr>
                <a:stCxn id="8" idx="3"/>
                <a:endCxn id="13" idx="0"/>
              </p:cNvCxnSpPr>
              <p:nvPr/>
            </p:nvCxnSpPr>
            <p:spPr>
              <a:xfrm>
                <a:off x="5191757" y="3951105"/>
                <a:ext cx="2033335" cy="948994"/>
              </a:xfrm>
              <a:prstGeom prst="bentConnector2">
                <a:avLst/>
              </a:prstGeom>
              <a:ln>
                <a:tailEnd type="arrow"/>
              </a:ln>
            </p:spPr>
            <p:style>
              <a:lnRef idx="1">
                <a:schemeClr val="accent2"/>
              </a:lnRef>
              <a:fillRef idx="0">
                <a:schemeClr val="accent2"/>
              </a:fillRef>
              <a:effectRef idx="0">
                <a:schemeClr val="accent2"/>
              </a:effectRef>
              <a:fontRef idx="minor">
                <a:schemeClr val="tx1"/>
              </a:fontRef>
            </p:style>
          </p:cxnSp>
          <p:cxnSp>
            <p:nvCxnSpPr>
              <p:cNvPr id="11" name="直接连接符 10"/>
              <p:cNvCxnSpPr>
                <a:stCxn id="6" idx="2"/>
                <a:endCxn id="8" idx="0"/>
              </p:cNvCxnSpPr>
              <p:nvPr/>
            </p:nvCxnSpPr>
            <p:spPr>
              <a:xfrm>
                <a:off x="4799872" y="3603299"/>
                <a:ext cx="0" cy="221050"/>
              </a:xfrm>
              <a:prstGeom prst="line">
                <a:avLst/>
              </a:prstGeom>
            </p:spPr>
            <p:style>
              <a:lnRef idx="1">
                <a:schemeClr val="accent4"/>
              </a:lnRef>
              <a:fillRef idx="0">
                <a:schemeClr val="accent4"/>
              </a:fillRef>
              <a:effectRef idx="0">
                <a:schemeClr val="accent4"/>
              </a:effectRef>
              <a:fontRef idx="minor">
                <a:schemeClr val="tx1"/>
              </a:fontRef>
            </p:style>
          </p:cxnSp>
          <p:sp>
            <p:nvSpPr>
              <p:cNvPr id="12" name="矩形 11"/>
              <p:cNvSpPr/>
              <p:nvPr/>
            </p:nvSpPr>
            <p:spPr>
              <a:xfrm>
                <a:off x="3747148" y="4550406"/>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13" name="圆角矩形 12"/>
              <p:cNvSpPr/>
              <p:nvPr/>
            </p:nvSpPr>
            <p:spPr>
              <a:xfrm>
                <a:off x="6914804" y="4900099"/>
                <a:ext cx="620575" cy="21602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600" dirty="0">
                    <a:latin typeface="+mj-ea"/>
                    <a:ea typeface="+mj-ea"/>
                  </a:rPr>
                  <a:t>结束</a:t>
                </a:r>
              </a:p>
            </p:txBody>
          </p:sp>
          <p:cxnSp>
            <p:nvCxnSpPr>
              <p:cNvPr id="14" name="直接连接符 13"/>
              <p:cNvCxnSpPr>
                <a:stCxn id="8" idx="2"/>
                <a:endCxn id="19" idx="0"/>
              </p:cNvCxnSpPr>
              <p:nvPr/>
            </p:nvCxnSpPr>
            <p:spPr>
              <a:xfrm>
                <a:off x="4799872" y="4077860"/>
                <a:ext cx="0" cy="109517"/>
              </a:xfrm>
              <a:prstGeom prst="line">
                <a:avLst/>
              </a:prstGeom>
            </p:spPr>
            <p:style>
              <a:lnRef idx="1">
                <a:schemeClr val="accent4"/>
              </a:lnRef>
              <a:fillRef idx="0">
                <a:schemeClr val="accent4"/>
              </a:fillRef>
              <a:effectRef idx="0">
                <a:schemeClr val="accent4"/>
              </a:effectRef>
              <a:fontRef idx="minor">
                <a:schemeClr val="tx1"/>
              </a:fontRef>
            </p:style>
          </p:cxnSp>
          <p:sp>
            <p:nvSpPr>
              <p:cNvPr id="15" name="流程图: 决策 14"/>
              <p:cNvSpPr/>
              <p:nvPr/>
            </p:nvSpPr>
            <p:spPr>
              <a:xfrm>
                <a:off x="4229911" y="4752199"/>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16" name="直接连接符 15"/>
              <p:cNvCxnSpPr>
                <a:stCxn id="19" idx="2"/>
                <a:endCxn id="15" idx="0"/>
              </p:cNvCxnSpPr>
              <p:nvPr/>
            </p:nvCxnSpPr>
            <p:spPr>
              <a:xfrm flipH="1">
                <a:off x="4795799" y="4550406"/>
                <a:ext cx="4073" cy="201793"/>
              </a:xfrm>
              <a:prstGeom prst="line">
                <a:avLst/>
              </a:prstGeom>
            </p:spPr>
            <p:style>
              <a:lnRef idx="1">
                <a:schemeClr val="accent4"/>
              </a:lnRef>
              <a:fillRef idx="0">
                <a:schemeClr val="accent4"/>
              </a:fillRef>
              <a:effectRef idx="0">
                <a:schemeClr val="accent4"/>
              </a:effectRef>
              <a:fontRef idx="minor">
                <a:schemeClr val="tx1"/>
              </a:fontRef>
            </p:style>
          </p:cxnSp>
          <p:cxnSp>
            <p:nvCxnSpPr>
              <p:cNvPr id="17" name="肘形连接符 16"/>
              <p:cNvCxnSpPr>
                <a:stCxn id="15" idx="1"/>
                <a:endCxn id="19" idx="1"/>
              </p:cNvCxnSpPr>
              <p:nvPr/>
            </p:nvCxnSpPr>
            <p:spPr>
              <a:xfrm rot="10800000" flipH="1">
                <a:off x="4229910" y="4368893"/>
                <a:ext cx="178075" cy="653051"/>
              </a:xfrm>
              <a:prstGeom prst="bentConnector3">
                <a:avLst>
                  <a:gd name="adj1" fmla="val -128373"/>
                </a:avLst>
              </a:prstGeom>
              <a:ln>
                <a:tailEnd type="arrow"/>
              </a:ln>
            </p:spPr>
            <p:style>
              <a:lnRef idx="1">
                <a:schemeClr val="accent2"/>
              </a:lnRef>
              <a:fillRef idx="0">
                <a:schemeClr val="accent2"/>
              </a:fillRef>
              <a:effectRef idx="0">
                <a:schemeClr val="accent2"/>
              </a:effectRef>
              <a:fontRef idx="minor">
                <a:schemeClr val="tx1"/>
              </a:fontRef>
            </p:style>
          </p:cxnSp>
          <p:cxnSp>
            <p:nvCxnSpPr>
              <p:cNvPr id="18" name="直接连接符 17"/>
              <p:cNvCxnSpPr>
                <a:stCxn id="13" idx="1"/>
                <a:endCxn id="15" idx="3"/>
              </p:cNvCxnSpPr>
              <p:nvPr/>
            </p:nvCxnSpPr>
            <p:spPr>
              <a:xfrm flipH="1">
                <a:off x="5361686" y="5008111"/>
                <a:ext cx="1553118" cy="13832"/>
              </a:xfrm>
              <a:prstGeom prst="line">
                <a:avLst/>
              </a:prstGeom>
            </p:spPr>
            <p:style>
              <a:lnRef idx="1">
                <a:schemeClr val="accent4"/>
              </a:lnRef>
              <a:fillRef idx="0">
                <a:schemeClr val="accent4"/>
              </a:fillRef>
              <a:effectRef idx="0">
                <a:schemeClr val="accent4"/>
              </a:effectRef>
              <a:fontRef idx="minor">
                <a:schemeClr val="tx1"/>
              </a:fontRef>
            </p:style>
          </p:cxnSp>
          <p:sp>
            <p:nvSpPr>
              <p:cNvPr id="19" name="矩形 18"/>
              <p:cNvSpPr/>
              <p:nvPr/>
            </p:nvSpPr>
            <p:spPr>
              <a:xfrm>
                <a:off x="4407986" y="4187377"/>
                <a:ext cx="783771" cy="36302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a:latin typeface="+mj-ea"/>
                    <a:ea typeface="+mj-ea"/>
                  </a:rPr>
                  <a:t>DBA</a:t>
                </a:r>
                <a:r>
                  <a:rPr lang="zh-CN" altLang="en-US" sz="1100" dirty="0">
                    <a:latin typeface="+mj-ea"/>
                    <a:ea typeface="+mj-ea"/>
                  </a:rPr>
                  <a:t>部署</a:t>
                </a:r>
              </a:p>
            </p:txBody>
          </p:sp>
          <p:sp>
            <p:nvSpPr>
              <p:cNvPr id="20" name="矩形 19"/>
              <p:cNvSpPr/>
              <p:nvPr/>
            </p:nvSpPr>
            <p:spPr>
              <a:xfrm>
                <a:off x="5956396" y="4752199"/>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21" name="矩形 20"/>
              <p:cNvSpPr/>
              <p:nvPr/>
            </p:nvSpPr>
            <p:spPr>
              <a:xfrm>
                <a:off x="5571416" y="3696393"/>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cxnSp>
            <p:nvCxnSpPr>
              <p:cNvPr id="22" name="直接连接符 21"/>
              <p:cNvCxnSpPr>
                <a:stCxn id="28" idx="2"/>
              </p:cNvCxnSpPr>
              <p:nvPr/>
            </p:nvCxnSpPr>
            <p:spPr>
              <a:xfrm flipH="1">
                <a:off x="4811359" y="2440659"/>
                <a:ext cx="2020" cy="414511"/>
              </a:xfrm>
              <a:prstGeom prst="line">
                <a:avLst/>
              </a:prstGeom>
            </p:spPr>
            <p:style>
              <a:lnRef idx="1">
                <a:schemeClr val="accent4"/>
              </a:lnRef>
              <a:fillRef idx="0">
                <a:schemeClr val="accent4"/>
              </a:fillRef>
              <a:effectRef idx="0">
                <a:schemeClr val="accent4"/>
              </a:effectRef>
              <a:fontRef idx="minor">
                <a:schemeClr val="tx1"/>
              </a:fontRef>
            </p:style>
          </p:cxnSp>
          <p:grpSp>
            <p:nvGrpSpPr>
              <p:cNvPr id="23" name="组合 22"/>
              <p:cNvGrpSpPr/>
              <p:nvPr/>
            </p:nvGrpSpPr>
            <p:grpSpPr>
              <a:xfrm>
                <a:off x="3035544" y="254212"/>
                <a:ext cx="2561763" cy="2523391"/>
                <a:chOff x="6405275" y="110406"/>
                <a:chExt cx="2561763" cy="2489677"/>
              </a:xfrm>
            </p:grpSpPr>
            <p:cxnSp>
              <p:nvCxnSpPr>
                <p:cNvPr id="24" name="直接连接符 23"/>
                <p:cNvCxnSpPr>
                  <a:stCxn id="25" idx="2"/>
                  <a:endCxn id="26" idx="0"/>
                </p:cNvCxnSpPr>
                <p:nvPr/>
              </p:nvCxnSpPr>
              <p:spPr>
                <a:xfrm>
                  <a:off x="8181090" y="466778"/>
                  <a:ext cx="2019" cy="710578"/>
                </a:xfrm>
                <a:prstGeom prst="line">
                  <a:avLst/>
                </a:prstGeom>
              </p:spPr>
              <p:style>
                <a:lnRef idx="1">
                  <a:schemeClr val="accent4"/>
                </a:lnRef>
                <a:fillRef idx="0">
                  <a:schemeClr val="accent4"/>
                </a:fillRef>
                <a:effectRef idx="0">
                  <a:schemeClr val="accent4"/>
                </a:effectRef>
                <a:fontRef idx="minor">
                  <a:schemeClr val="tx1"/>
                </a:fontRef>
              </p:style>
            </p:cxnSp>
            <p:sp>
              <p:nvSpPr>
                <p:cNvPr id="25" name="矩形 24"/>
                <p:cNvSpPr/>
                <p:nvPr/>
              </p:nvSpPr>
              <p:spPr>
                <a:xfrm>
                  <a:off x="7471094" y="110406"/>
                  <a:ext cx="1419992" cy="35637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dirty="0" smtClean="0">
                      <a:latin typeface="+mj-ea"/>
                      <a:ea typeface="+mj-ea"/>
                    </a:rPr>
                    <a:t> </a:t>
                  </a:r>
                  <a:r>
                    <a:rPr lang="zh-CN" altLang="en-US" dirty="0" smtClean="0">
                      <a:latin typeface="+mj-ea"/>
                      <a:ea typeface="+mj-ea"/>
                    </a:rPr>
                    <a:t>索引调整</a:t>
                  </a:r>
                  <a:endParaRPr lang="zh-CN" altLang="en-US" dirty="0">
                    <a:latin typeface="+mj-ea"/>
                    <a:ea typeface="+mj-ea"/>
                  </a:endParaRPr>
                </a:p>
              </p:txBody>
            </p:sp>
            <p:sp>
              <p:nvSpPr>
                <p:cNvPr id="26" name="矩形 25"/>
                <p:cNvSpPr/>
                <p:nvPr/>
              </p:nvSpPr>
              <p:spPr>
                <a:xfrm>
                  <a:off x="7937700" y="1177356"/>
                  <a:ext cx="490818" cy="27226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编写</a:t>
                  </a:r>
                  <a:endParaRPr lang="zh-CN" altLang="en-US" dirty="0">
                    <a:latin typeface="+mj-ea"/>
                    <a:ea typeface="+mj-ea"/>
                  </a:endParaRPr>
                </a:p>
              </p:txBody>
            </p:sp>
            <p:sp>
              <p:nvSpPr>
                <p:cNvPr id="27" name="线形标注 1 26"/>
                <p:cNvSpPr/>
                <p:nvPr/>
              </p:nvSpPr>
              <p:spPr>
                <a:xfrm>
                  <a:off x="6405275" y="1383624"/>
                  <a:ext cx="1013955" cy="799764"/>
                </a:xfrm>
                <a:prstGeom prst="borderCallout1">
                  <a:avLst>
                    <a:gd name="adj1" fmla="val 46853"/>
                    <a:gd name="adj2" fmla="val 99203"/>
                    <a:gd name="adj3" fmla="val -1141"/>
                    <a:gd name="adj4" fmla="val 149788"/>
                  </a:avLst>
                </a:prstGeom>
              </p:spPr>
              <p:style>
                <a:lnRef idx="1">
                  <a:schemeClr val="accent5"/>
                </a:lnRef>
                <a:fillRef idx="2">
                  <a:schemeClr val="accent5"/>
                </a:fillRef>
                <a:effectRef idx="1">
                  <a:schemeClr val="accent5"/>
                </a:effectRef>
                <a:fontRef idx="minor">
                  <a:schemeClr val="dk1"/>
                </a:fontRef>
              </p:style>
              <p:txBody>
                <a:bodyPr rtlCol="0" anchor="ctr"/>
                <a:lstStyle/>
                <a:p>
                  <a:endParaRPr lang="zh-CN" altLang="en-US" sz="1000" dirty="0">
                    <a:solidFill>
                      <a:srgbClr val="00B050"/>
                    </a:solidFill>
                    <a:latin typeface="+mj-ea"/>
                    <a:ea typeface="+mj-ea"/>
                  </a:endParaRPr>
                </a:p>
              </p:txBody>
            </p:sp>
            <p:sp>
              <p:nvSpPr>
                <p:cNvPr id="28" name="流程图: 决策 27"/>
                <p:cNvSpPr/>
                <p:nvPr/>
              </p:nvSpPr>
              <p:spPr>
                <a:xfrm>
                  <a:off x="7895078" y="1717108"/>
                  <a:ext cx="576064" cy="550533"/>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29" name="直接连接符 28"/>
                <p:cNvCxnSpPr>
                  <a:stCxn id="26" idx="2"/>
                  <a:endCxn id="28" idx="0"/>
                </p:cNvCxnSpPr>
                <p:nvPr/>
              </p:nvCxnSpPr>
              <p:spPr>
                <a:xfrm>
                  <a:off x="8183109" y="1449618"/>
                  <a:ext cx="1" cy="267490"/>
                </a:xfrm>
                <a:prstGeom prst="line">
                  <a:avLst/>
                </a:prstGeom>
              </p:spPr>
              <p:style>
                <a:lnRef idx="1">
                  <a:schemeClr val="accent4"/>
                </a:lnRef>
                <a:fillRef idx="0">
                  <a:schemeClr val="accent4"/>
                </a:fillRef>
                <a:effectRef idx="0">
                  <a:schemeClr val="accent4"/>
                </a:effectRef>
                <a:fontRef idx="minor">
                  <a:schemeClr val="tx1"/>
                </a:fontRef>
              </p:style>
            </p:cxnSp>
            <p:cxnSp>
              <p:nvCxnSpPr>
                <p:cNvPr id="30" name="肘形连接符 29"/>
                <p:cNvCxnSpPr>
                  <a:stCxn id="28" idx="3"/>
                  <a:endCxn id="26" idx="3"/>
                </p:cNvCxnSpPr>
                <p:nvPr/>
              </p:nvCxnSpPr>
              <p:spPr>
                <a:xfrm flipH="1" flipV="1">
                  <a:off x="8428518" y="1313487"/>
                  <a:ext cx="42624" cy="678888"/>
                </a:xfrm>
                <a:prstGeom prst="bentConnector3">
                  <a:avLst>
                    <a:gd name="adj1" fmla="val -536318"/>
                  </a:avLst>
                </a:prstGeom>
                <a:ln>
                  <a:tailEnd type="arrow"/>
                </a:ln>
              </p:spPr>
              <p:style>
                <a:lnRef idx="1">
                  <a:schemeClr val="accent2"/>
                </a:lnRef>
                <a:fillRef idx="0">
                  <a:schemeClr val="accent2"/>
                </a:fillRef>
                <a:effectRef idx="0">
                  <a:schemeClr val="accent2"/>
                </a:effectRef>
                <a:fontRef idx="minor">
                  <a:schemeClr val="tx1"/>
                </a:fontRef>
              </p:style>
            </p:cxnSp>
            <p:sp>
              <p:nvSpPr>
                <p:cNvPr id="31" name="矩形 30"/>
                <p:cNvSpPr/>
                <p:nvPr/>
              </p:nvSpPr>
              <p:spPr>
                <a:xfrm>
                  <a:off x="8715010" y="1522355"/>
                  <a:ext cx="252028" cy="26115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32" name="矩形 31"/>
                <p:cNvSpPr/>
                <p:nvPr/>
              </p:nvSpPr>
              <p:spPr>
                <a:xfrm>
                  <a:off x="8181873" y="2344171"/>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36" name="矩形 35"/>
                <p:cNvSpPr/>
                <p:nvPr/>
              </p:nvSpPr>
              <p:spPr>
                <a:xfrm>
                  <a:off x="7688679" y="683308"/>
                  <a:ext cx="480924" cy="22540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修改</a:t>
                  </a:r>
                  <a:endParaRPr lang="zh-CN" altLang="en-US" sz="1100" dirty="0">
                    <a:latin typeface="+mj-ea"/>
                    <a:ea typeface="+mj-ea"/>
                  </a:endParaRPr>
                </a:p>
              </p:txBody>
            </p:sp>
            <p:sp>
              <p:nvSpPr>
                <p:cNvPr id="38" name="矩形 37"/>
                <p:cNvSpPr/>
                <p:nvPr/>
              </p:nvSpPr>
              <p:spPr>
                <a:xfrm>
                  <a:off x="8188056" y="569038"/>
                  <a:ext cx="480924" cy="22540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sz="1100" dirty="0">
                    <a:latin typeface="+mj-ea"/>
                    <a:ea typeface="+mj-ea"/>
                  </a:endParaRPr>
                </a:p>
              </p:txBody>
            </p:sp>
            <p:sp>
              <p:nvSpPr>
                <p:cNvPr id="39" name="矩形 38"/>
                <p:cNvSpPr/>
                <p:nvPr/>
              </p:nvSpPr>
              <p:spPr>
                <a:xfrm>
                  <a:off x="8188056" y="908717"/>
                  <a:ext cx="480924" cy="22540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下线</a:t>
                  </a:r>
                  <a:endParaRPr lang="zh-CN" altLang="en-US" sz="1100" dirty="0">
                    <a:latin typeface="+mj-ea"/>
                    <a:ea typeface="+mj-ea"/>
                  </a:endParaRPr>
                </a:p>
              </p:txBody>
            </p:sp>
          </p:grpSp>
        </p:grpSp>
        <p:graphicFrame>
          <p:nvGraphicFramePr>
            <p:cNvPr id="34" name="对象 33"/>
            <p:cNvGraphicFramePr>
              <a:graphicFrameLocks noChangeAspect="1"/>
            </p:cNvGraphicFramePr>
            <p:nvPr>
              <p:extLst>
                <p:ext uri="{D42A27DB-BD31-4B8C-83A1-F6EECF244321}">
                  <p14:modId xmlns:p14="http://schemas.microsoft.com/office/powerpoint/2010/main" val="1755469099"/>
                </p:ext>
              </p:extLst>
            </p:nvPr>
          </p:nvGraphicFramePr>
          <p:xfrm>
            <a:off x="4571175" y="1496776"/>
            <a:ext cx="914400" cy="828675"/>
          </p:xfrm>
          <a:graphic>
            <a:graphicData uri="http://schemas.openxmlformats.org/presentationml/2006/ole">
              <mc:AlternateContent xmlns:mc="http://schemas.openxmlformats.org/markup-compatibility/2006">
                <mc:Choice xmlns:v="urn:schemas-microsoft-com:vml" Requires="v">
                  <p:oleObj spid="_x0000_s19495" name="工作表" showAsIcon="1" r:id="rId3" imgW="914400" imgH="828720" progId="Excel.Sheet.12">
                    <p:embed/>
                  </p:oleObj>
                </mc:Choice>
                <mc:Fallback>
                  <p:oleObj name="工作表" showAsIcon="1" r:id="rId3" imgW="914400" imgH="828720" progId="Excel.Sheet.12">
                    <p:embed/>
                    <p:pic>
                      <p:nvPicPr>
                        <p:cNvPr id="0" name=""/>
                        <p:cNvPicPr/>
                        <p:nvPr/>
                      </p:nvPicPr>
                      <p:blipFill>
                        <a:blip r:embed="rId4"/>
                        <a:stretch>
                          <a:fillRect/>
                        </a:stretch>
                      </p:blipFill>
                      <p:spPr>
                        <a:xfrm>
                          <a:off x="4571175" y="1496776"/>
                          <a:ext cx="914400" cy="828675"/>
                        </a:xfrm>
                        <a:prstGeom prst="rect">
                          <a:avLst/>
                        </a:prstGeom>
                      </p:spPr>
                    </p:pic>
                  </p:oleObj>
                </mc:Fallback>
              </mc:AlternateContent>
            </a:graphicData>
          </a:graphic>
        </p:graphicFrame>
      </p:grpSp>
      <p:sp>
        <p:nvSpPr>
          <p:cNvPr id="40" name="标题 1"/>
          <p:cNvSpPr>
            <a:spLocks noGrp="1"/>
          </p:cNvSpPr>
          <p:nvPr>
            <p:ph type="title"/>
          </p:nvPr>
        </p:nvSpPr>
        <p:spPr>
          <a:xfrm>
            <a:off x="37603" y="1303585"/>
            <a:ext cx="7520940" cy="603747"/>
          </a:xfrm>
        </p:spPr>
        <p:txBody>
          <a:bodyPr/>
          <a:lstStyle/>
          <a:p>
            <a:r>
              <a:rPr lang="zh-CN" altLang="en-US" dirty="0" smtClean="0"/>
              <a:t>索引调整</a:t>
            </a:r>
            <a:r>
              <a:rPr lang="en-US" altLang="zh-CN" dirty="0" smtClean="0"/>
              <a:t>(</a:t>
            </a:r>
            <a:r>
              <a:rPr lang="zh-CN" altLang="en-US" dirty="0" smtClean="0">
                <a:solidFill>
                  <a:srgbClr val="FF0000"/>
                </a:solidFill>
              </a:rPr>
              <a:t>流程</a:t>
            </a:r>
            <a:r>
              <a:rPr lang="en-US" altLang="zh-CN" dirty="0" smtClean="0"/>
              <a:t>)</a:t>
            </a:r>
            <a:endParaRPr lang="zh-CN" altLang="en-US" dirty="0"/>
          </a:p>
        </p:txBody>
      </p:sp>
      <p:sp>
        <p:nvSpPr>
          <p:cNvPr id="41" name="内容占位符 2"/>
          <p:cNvSpPr>
            <a:spLocks noGrp="1"/>
          </p:cNvSpPr>
          <p:nvPr>
            <p:ph idx="1"/>
          </p:nvPr>
        </p:nvSpPr>
        <p:spPr>
          <a:xfrm>
            <a:off x="107504" y="1952624"/>
            <a:ext cx="4176464" cy="2482999"/>
          </a:xfrm>
          <a:solidFill>
            <a:schemeClr val="bg1"/>
          </a:solidFill>
        </p:spPr>
        <p:txBody>
          <a:bodyPr>
            <a:noAutofit/>
          </a:bodyPr>
          <a:lstStyle/>
          <a:p>
            <a:pPr>
              <a:spcBef>
                <a:spcPts val="600"/>
              </a:spcBef>
              <a:spcAft>
                <a:spcPts val="600"/>
              </a:spcAft>
              <a:buFont typeface="+mj-lt"/>
              <a:buAutoNum type="alphaUcPeriod"/>
            </a:pPr>
            <a:r>
              <a:rPr lang="zh-CN" altLang="en-US" sz="1400" b="0" dirty="0" smtClean="0">
                <a:latin typeface="+mj-ea"/>
                <a:ea typeface="+mj-ea"/>
              </a:rPr>
              <a:t>请根据</a:t>
            </a:r>
            <a:r>
              <a:rPr lang="en-US" altLang="zh-CN" sz="1400" b="0" dirty="0" smtClean="0">
                <a:latin typeface="+mj-ea"/>
                <a:ea typeface="+mj-ea"/>
              </a:rPr>
              <a:t>《</a:t>
            </a:r>
            <a:r>
              <a:rPr lang="en-US" altLang="zh-CN" sz="1400" b="0" dirty="0" smtClean="0">
                <a:solidFill>
                  <a:srgbClr val="00B050"/>
                </a:solidFill>
                <a:latin typeface="+mj-ea"/>
                <a:ea typeface="+mj-ea"/>
              </a:rPr>
              <a:t>T-SQL</a:t>
            </a:r>
            <a:r>
              <a:rPr lang="zh-CN" altLang="en-US" sz="1400" b="0" dirty="0" smtClean="0">
                <a:solidFill>
                  <a:srgbClr val="00B050"/>
                </a:solidFill>
                <a:latin typeface="+mj-ea"/>
                <a:ea typeface="+mj-ea"/>
              </a:rPr>
              <a:t>优化与索引调整申请单</a:t>
            </a:r>
            <a:r>
              <a:rPr lang="en-US" altLang="zh-CN" sz="1400" b="0" dirty="0" smtClean="0">
                <a:latin typeface="+mj-ea"/>
                <a:ea typeface="+mj-ea"/>
              </a:rPr>
              <a:t>》</a:t>
            </a:r>
            <a:r>
              <a:rPr lang="zh-CN" altLang="en-US" sz="1400" b="0" dirty="0" smtClean="0">
                <a:latin typeface="+mj-ea"/>
                <a:ea typeface="+mj-ea"/>
              </a:rPr>
              <a:t>编写</a:t>
            </a:r>
            <a:endParaRPr lang="en-US" altLang="zh-CN" sz="1400" b="0" dirty="0" smtClean="0">
              <a:latin typeface="+mj-ea"/>
              <a:ea typeface="+mj-ea"/>
            </a:endParaRPr>
          </a:p>
          <a:p>
            <a:pPr lvl="0">
              <a:spcBef>
                <a:spcPts val="600"/>
              </a:spcBef>
              <a:spcAft>
                <a:spcPts val="600"/>
              </a:spcAft>
              <a:buFont typeface="+mj-lt"/>
              <a:buAutoNum type="alphaUcPeriod"/>
            </a:pPr>
            <a:r>
              <a:rPr lang="zh-CN" altLang="zh-CN" sz="1400" b="0" dirty="0">
                <a:latin typeface="+mj-ea"/>
                <a:ea typeface="+mj-ea"/>
              </a:rPr>
              <a:t>原则上，索引的新建或调整需要提供相关</a:t>
            </a:r>
            <a:r>
              <a:rPr lang="en-US" altLang="zh-CN" sz="1400" b="0" dirty="0">
                <a:latin typeface="+mj-ea"/>
                <a:ea typeface="+mj-ea"/>
              </a:rPr>
              <a:t>T-SQL</a:t>
            </a:r>
            <a:r>
              <a:rPr lang="zh-CN" altLang="zh-CN" sz="1400" b="0" dirty="0">
                <a:latin typeface="+mj-ea"/>
                <a:ea typeface="+mj-ea"/>
              </a:rPr>
              <a:t>语句。</a:t>
            </a:r>
          </a:p>
          <a:p>
            <a:pPr lvl="0">
              <a:spcBef>
                <a:spcPts val="600"/>
              </a:spcBef>
              <a:spcAft>
                <a:spcPts val="600"/>
              </a:spcAft>
              <a:buFont typeface="+mj-lt"/>
              <a:buAutoNum type="alphaUcPeriod"/>
            </a:pPr>
            <a:r>
              <a:rPr lang="zh-CN" altLang="zh-CN" sz="1400" b="0" dirty="0">
                <a:latin typeface="+mj-ea"/>
                <a:ea typeface="+mj-ea"/>
              </a:rPr>
              <a:t>此索引调整不包括数据库部署对索引的初始化和表上线对索引的初始化</a:t>
            </a:r>
          </a:p>
          <a:p>
            <a:pPr lvl="0">
              <a:spcBef>
                <a:spcPts val="600"/>
              </a:spcBef>
              <a:spcAft>
                <a:spcPts val="600"/>
              </a:spcAft>
              <a:buFont typeface="+mj-lt"/>
              <a:buAutoNum type="alphaUcPeriod"/>
            </a:pPr>
            <a:r>
              <a:rPr lang="zh-CN" altLang="zh-CN" sz="1400" b="0" dirty="0">
                <a:latin typeface="+mj-ea"/>
                <a:ea typeface="+mj-ea"/>
              </a:rPr>
              <a:t>后期任何需要上线的索引都需要经过</a:t>
            </a:r>
            <a:r>
              <a:rPr lang="en-US" altLang="zh-CN" sz="1400" b="0" dirty="0">
                <a:latin typeface="+mj-ea"/>
                <a:ea typeface="+mj-ea"/>
              </a:rPr>
              <a:t>DBA</a:t>
            </a:r>
            <a:r>
              <a:rPr lang="zh-CN" altLang="zh-CN" sz="1400" b="0" dirty="0">
                <a:latin typeface="+mj-ea"/>
                <a:ea typeface="+mj-ea"/>
              </a:rPr>
              <a:t>的评估方可上线。</a:t>
            </a:r>
          </a:p>
        </p:txBody>
      </p:sp>
    </p:spTree>
    <p:extLst>
      <p:ext uri="{BB962C8B-B14F-4D97-AF65-F5344CB8AC3E}">
        <p14:creationId xmlns:p14="http://schemas.microsoft.com/office/powerpoint/2010/main" val="4054630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465310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前言</a:t>
            </a:r>
          </a:p>
        </p:txBody>
      </p:sp>
      <p:sp>
        <p:nvSpPr>
          <p:cNvPr id="3" name="内容占位符 2"/>
          <p:cNvSpPr>
            <a:spLocks noGrp="1"/>
          </p:cNvSpPr>
          <p:nvPr>
            <p:ph idx="1"/>
          </p:nvPr>
        </p:nvSpPr>
        <p:spPr/>
        <p:txBody>
          <a:bodyPr>
            <a:normAutofit/>
          </a:bodyPr>
          <a:lstStyle/>
          <a:p>
            <a:pPr marL="0" lvl="1" indent="0">
              <a:lnSpc>
                <a:spcPct val="180000"/>
              </a:lnSpc>
              <a:spcBef>
                <a:spcPts val="0"/>
              </a:spcBef>
              <a:buNone/>
            </a:pPr>
            <a:r>
              <a:rPr lang="zh-CN" altLang="en-US" sz="1400" dirty="0">
                <a:latin typeface="+mj-ea"/>
                <a:ea typeface="+mj-ea"/>
              </a:rPr>
              <a:t>为便于维护和管理，</a:t>
            </a:r>
            <a:r>
              <a:rPr lang="zh-CN" altLang="zh-CN" sz="1400" dirty="0">
                <a:latin typeface="+mj-ea"/>
                <a:ea typeface="+mj-ea"/>
              </a:rPr>
              <a:t>为保证数据安全性，减少因为误操作</a:t>
            </a:r>
            <a:r>
              <a:rPr lang="zh-CN" altLang="en-US" sz="1400" dirty="0">
                <a:latin typeface="+mj-ea"/>
                <a:ea typeface="+mj-ea"/>
              </a:rPr>
              <a:t>、自然灾害等造成的损失。不管是从上线、维护、下</a:t>
            </a:r>
            <a:r>
              <a:rPr lang="zh-CN" altLang="en-US" sz="1400" dirty="0" smtClean="0">
                <a:latin typeface="+mj-ea"/>
                <a:ea typeface="+mj-ea"/>
              </a:rPr>
              <a:t>线</a:t>
            </a:r>
            <a:r>
              <a:rPr lang="zh-CN" altLang="en-US" sz="1400" dirty="0">
                <a:latin typeface="+mj-ea"/>
                <a:ea typeface="+mj-ea"/>
              </a:rPr>
              <a:t>的</a:t>
            </a:r>
            <a:r>
              <a:rPr lang="zh-CN" altLang="en-US" sz="1400" dirty="0" smtClean="0">
                <a:latin typeface="+mj-ea"/>
                <a:ea typeface="+mj-ea"/>
              </a:rPr>
              <a:t>纵向</a:t>
            </a:r>
            <a:r>
              <a:rPr lang="zh-CN" altLang="en-US" sz="1400" dirty="0">
                <a:latin typeface="+mj-ea"/>
                <a:ea typeface="+mj-ea"/>
              </a:rPr>
              <a:t>过程，还是从命名、操作、</a:t>
            </a:r>
            <a:r>
              <a:rPr lang="zh-CN" altLang="en-US" sz="1400" dirty="0" smtClean="0">
                <a:latin typeface="+mj-ea"/>
                <a:ea typeface="+mj-ea"/>
              </a:rPr>
              <a:t>备份的横向</a:t>
            </a:r>
            <a:r>
              <a:rPr lang="zh-CN" altLang="en-US" sz="1400" dirty="0">
                <a:latin typeface="+mj-ea"/>
                <a:ea typeface="+mj-ea"/>
              </a:rPr>
              <a:t>过程，都需制定相应的规范和操作模板。</a:t>
            </a:r>
            <a:endParaRPr lang="en-US" altLang="zh-CN" sz="1400" dirty="0">
              <a:latin typeface="+mj-ea"/>
              <a:ea typeface="+mj-ea"/>
            </a:endParaRPr>
          </a:p>
          <a:p>
            <a:pPr marL="0" lvl="1" indent="0">
              <a:lnSpc>
                <a:spcPct val="180000"/>
              </a:lnSpc>
              <a:spcBef>
                <a:spcPts val="0"/>
              </a:spcBef>
              <a:buNone/>
            </a:pPr>
            <a:r>
              <a:rPr lang="zh-CN" altLang="en-US" sz="1400" dirty="0">
                <a:latin typeface="+mj-ea"/>
                <a:ea typeface="+mj-ea"/>
              </a:rPr>
              <a:t>数据库的规范化是保证公司业务正常运转的中心，我们力求制定安全，简易，便于处理的规范流程，希望涉及数据库的运维人员和开发人员，能够熟悉相应的规范文档，</a:t>
            </a:r>
            <a:r>
              <a:rPr lang="zh-CN" altLang="zh-CN" sz="1400" dirty="0">
                <a:latin typeface="+mj-ea"/>
                <a:ea typeface="+mj-ea"/>
              </a:rPr>
              <a:t>原则上，任何单子若不以模板形式填写完整，或未</a:t>
            </a:r>
            <a:r>
              <a:rPr lang="zh-CN" altLang="zh-CN" sz="1400" dirty="0" smtClean="0">
                <a:latin typeface="+mj-ea"/>
                <a:ea typeface="+mj-ea"/>
              </a:rPr>
              <a:t>按</a:t>
            </a:r>
            <a:r>
              <a:rPr lang="zh-CN" altLang="en-US" sz="1400" dirty="0" smtClean="0">
                <a:latin typeface="+mj-ea"/>
                <a:ea typeface="+mj-ea"/>
              </a:rPr>
              <a:t>规范</a:t>
            </a:r>
            <a:r>
              <a:rPr lang="zh-CN" altLang="zh-CN" sz="1400" dirty="0">
                <a:latin typeface="+mj-ea"/>
                <a:ea typeface="+mj-ea"/>
              </a:rPr>
              <a:t>流程处理，数据库操作者有权拒绝操作</a:t>
            </a:r>
            <a:r>
              <a:rPr lang="zh-CN" altLang="en-US" sz="1400" dirty="0">
                <a:latin typeface="+mj-ea"/>
                <a:ea typeface="+mj-ea"/>
              </a:rPr>
              <a:t>。</a:t>
            </a:r>
            <a:endParaRPr lang="en-US" altLang="zh-CN" sz="1400" dirty="0">
              <a:latin typeface="+mj-ea"/>
              <a:ea typeface="+mj-ea"/>
            </a:endParaRPr>
          </a:p>
          <a:p>
            <a:pPr marL="0" lvl="1" indent="0">
              <a:lnSpc>
                <a:spcPct val="180000"/>
              </a:lnSpc>
              <a:spcBef>
                <a:spcPts val="0"/>
              </a:spcBef>
              <a:buNone/>
            </a:pPr>
            <a:r>
              <a:rPr lang="zh-CN" altLang="zh-CN" sz="1400" dirty="0">
                <a:latin typeface="+mj-ea"/>
                <a:ea typeface="+mj-ea"/>
              </a:rPr>
              <a:t>由于我们的经验和认知有限，其中难免有不当之处，欢迎批评和指正。同时我们还会根据数据库系统不断地优化</a:t>
            </a:r>
            <a:r>
              <a:rPr lang="zh-CN" altLang="en-US" sz="1400" dirty="0">
                <a:latin typeface="+mj-ea"/>
                <a:ea typeface="+mj-ea"/>
              </a:rPr>
              <a:t>的同时，优化规范</a:t>
            </a:r>
            <a:r>
              <a:rPr lang="zh-CN" altLang="zh-CN" sz="1400" dirty="0">
                <a:latin typeface="+mj-ea"/>
                <a:ea typeface="+mj-ea"/>
              </a:rPr>
              <a:t>文档。</a:t>
            </a:r>
          </a:p>
          <a:p>
            <a:endParaRPr lang="zh-CN" altLang="en-US" dirty="0"/>
          </a:p>
        </p:txBody>
      </p:sp>
    </p:spTree>
    <p:extLst>
      <p:ext uri="{BB962C8B-B14F-4D97-AF65-F5344CB8AC3E}">
        <p14:creationId xmlns:p14="http://schemas.microsoft.com/office/powerpoint/2010/main" val="15496596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026700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8347" y="2396158"/>
            <a:ext cx="7520940" cy="548640"/>
          </a:xfrm>
        </p:spPr>
        <p:txBody>
          <a:bodyPr/>
          <a:lstStyle/>
          <a:p>
            <a:r>
              <a:rPr lang="zh-CN" altLang="zh-CN" dirty="0">
                <a:latin typeface="+mj-ea"/>
              </a:rPr>
              <a:t>数据库对象</a:t>
            </a:r>
            <a:r>
              <a:rPr lang="zh-CN" altLang="zh-CN" dirty="0" smtClean="0">
                <a:latin typeface="+mj-ea"/>
              </a:rPr>
              <a:t>变更</a:t>
            </a:r>
            <a:r>
              <a:rPr lang="en-US" altLang="zh-CN" dirty="0" smtClean="0">
                <a:latin typeface="+mj-ea"/>
              </a:rPr>
              <a:t>(</a:t>
            </a:r>
            <a:r>
              <a:rPr lang="zh-CN" altLang="en-US" dirty="0" smtClean="0">
                <a:solidFill>
                  <a:srgbClr val="FF0000"/>
                </a:solidFill>
                <a:latin typeface="+mj-ea"/>
              </a:rPr>
              <a:t>流程</a:t>
            </a:r>
            <a:r>
              <a:rPr lang="en-US" altLang="zh-CN" dirty="0" smtClean="0">
                <a:latin typeface="+mj-ea"/>
              </a:rPr>
              <a:t>)</a:t>
            </a:r>
            <a:endParaRPr lang="zh-CN" altLang="en-US" dirty="0"/>
          </a:p>
        </p:txBody>
      </p:sp>
      <p:sp>
        <p:nvSpPr>
          <p:cNvPr id="5" name="TextBox 4"/>
          <p:cNvSpPr txBox="1"/>
          <p:nvPr/>
        </p:nvSpPr>
        <p:spPr>
          <a:xfrm>
            <a:off x="-1" y="4826675"/>
            <a:ext cx="9144001" cy="2031325"/>
          </a:xfrm>
          <a:prstGeom prst="rect">
            <a:avLst/>
          </a:prstGeom>
          <a:solidFill>
            <a:schemeClr val="bg1"/>
          </a:solidFill>
        </p:spPr>
        <p:txBody>
          <a:bodyPr wrap="square" rtlCol="0">
            <a:spAutoFit/>
          </a:bodyPr>
          <a:lstStyle/>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zh-CN" altLang="en-US" dirty="0"/>
          </a:p>
        </p:txBody>
      </p:sp>
      <p:sp>
        <p:nvSpPr>
          <p:cNvPr id="97" name="矩形 96"/>
          <p:cNvSpPr/>
          <p:nvPr/>
        </p:nvSpPr>
        <p:spPr>
          <a:xfrm>
            <a:off x="158522" y="3032473"/>
            <a:ext cx="4572000" cy="2400657"/>
          </a:xfrm>
          <a:prstGeom prst="rect">
            <a:avLst/>
          </a:prstGeom>
        </p:spPr>
        <p:txBody>
          <a:bodyPr>
            <a:spAutoFit/>
          </a:bodyPr>
          <a:lstStyle/>
          <a:p>
            <a:pPr marL="342900" lvl="1" indent="-342900">
              <a:lnSpc>
                <a:spcPct val="150000"/>
              </a:lnSpc>
              <a:spcBef>
                <a:spcPts val="300"/>
              </a:spcBef>
              <a:buClr>
                <a:schemeClr val="accent2"/>
              </a:buClr>
              <a:buFont typeface="+mj-lt"/>
              <a:buAutoNum type="alphaUcPeriod"/>
            </a:pPr>
            <a:r>
              <a:rPr lang="zh-CN" altLang="zh-CN" sz="1400" dirty="0" smtClean="0">
                <a:latin typeface="+mj-ea"/>
                <a:ea typeface="+mj-ea"/>
              </a:rPr>
              <a:t>表</a:t>
            </a:r>
            <a:r>
              <a:rPr lang="zh-CN" altLang="en-US" sz="1400" dirty="0">
                <a:latin typeface="+mj-ea"/>
                <a:ea typeface="+mj-ea"/>
              </a:rPr>
              <a:t>与字段的变更无模板，按日常编写，</a:t>
            </a:r>
            <a:r>
              <a:rPr lang="zh-CN" altLang="en-US" sz="1400" dirty="0">
                <a:solidFill>
                  <a:srgbClr val="FF0000"/>
                </a:solidFill>
                <a:latin typeface="+mj-ea"/>
                <a:ea typeface="+mj-ea"/>
              </a:rPr>
              <a:t>必须添加字段描述</a:t>
            </a:r>
            <a:endParaRPr lang="en-US" altLang="zh-CN" sz="1400" dirty="0">
              <a:solidFill>
                <a:srgbClr val="FF0000"/>
              </a:solidFill>
              <a:latin typeface="+mj-ea"/>
              <a:ea typeface="+mj-ea"/>
            </a:endParaRPr>
          </a:p>
          <a:p>
            <a:pPr marL="342900" lvl="1" indent="-342900">
              <a:lnSpc>
                <a:spcPct val="150000"/>
              </a:lnSpc>
              <a:spcBef>
                <a:spcPts val="300"/>
              </a:spcBef>
              <a:buClr>
                <a:schemeClr val="accent2"/>
              </a:buClr>
              <a:buFont typeface="+mj-lt"/>
              <a:buAutoNum type="alphaUcPeriod"/>
            </a:pPr>
            <a:r>
              <a:rPr lang="zh-CN" altLang="en-US" sz="1400" dirty="0">
                <a:latin typeface="+mj-ea"/>
                <a:ea typeface="+mj-ea"/>
              </a:rPr>
              <a:t>视图函数存储过程的变更需按模板</a:t>
            </a:r>
            <a:r>
              <a:rPr lang="en-US" altLang="zh-CN" sz="1100" dirty="0">
                <a:solidFill>
                  <a:srgbClr val="00B050"/>
                </a:solidFill>
                <a:latin typeface="+mj-ea"/>
                <a:ea typeface="+mj-ea"/>
              </a:rPr>
              <a:t>&lt;</a:t>
            </a:r>
            <a:r>
              <a:rPr lang="zh-CN" altLang="en-US" sz="1100" dirty="0">
                <a:solidFill>
                  <a:srgbClr val="00B050"/>
                </a:solidFill>
                <a:latin typeface="+mj-ea"/>
                <a:ea typeface="+mj-ea"/>
              </a:rPr>
              <a:t> </a:t>
            </a:r>
            <a:r>
              <a:rPr lang="en-US" altLang="zh-CN" sz="1100" dirty="0">
                <a:solidFill>
                  <a:srgbClr val="00B050"/>
                </a:solidFill>
                <a:latin typeface="+mj-ea"/>
                <a:ea typeface="+mj-ea"/>
              </a:rPr>
              <a:t>[</a:t>
            </a:r>
            <a:r>
              <a:rPr lang="zh-CN" altLang="en-US" sz="1100" dirty="0">
                <a:solidFill>
                  <a:srgbClr val="00B050"/>
                </a:solidFill>
                <a:latin typeface="+mj-ea"/>
                <a:ea typeface="+mj-ea"/>
              </a:rPr>
              <a:t>视图</a:t>
            </a:r>
            <a:r>
              <a:rPr lang="en-US" altLang="zh-CN" sz="1100" dirty="0">
                <a:solidFill>
                  <a:srgbClr val="00B050"/>
                </a:solidFill>
                <a:latin typeface="+mj-ea"/>
                <a:ea typeface="+mj-ea"/>
              </a:rPr>
              <a:t>][</a:t>
            </a:r>
            <a:r>
              <a:rPr lang="zh-CN" altLang="en-US" sz="1100" dirty="0">
                <a:solidFill>
                  <a:srgbClr val="00B050"/>
                </a:solidFill>
                <a:latin typeface="+mj-ea"/>
                <a:ea typeface="+mj-ea"/>
              </a:rPr>
              <a:t>存储过程</a:t>
            </a:r>
            <a:r>
              <a:rPr lang="en-US" altLang="zh-CN" sz="1100" dirty="0">
                <a:solidFill>
                  <a:srgbClr val="00B050"/>
                </a:solidFill>
                <a:latin typeface="+mj-ea"/>
                <a:ea typeface="+mj-ea"/>
              </a:rPr>
              <a:t>][</a:t>
            </a:r>
            <a:r>
              <a:rPr lang="zh-CN" altLang="en-US" sz="1100" dirty="0">
                <a:solidFill>
                  <a:srgbClr val="00B050"/>
                </a:solidFill>
                <a:latin typeface="+mj-ea"/>
                <a:ea typeface="+mj-ea"/>
              </a:rPr>
              <a:t>函数</a:t>
            </a:r>
            <a:r>
              <a:rPr lang="en-US" altLang="zh-CN" sz="1100" dirty="0">
                <a:solidFill>
                  <a:srgbClr val="00B050"/>
                </a:solidFill>
                <a:latin typeface="+mj-ea"/>
                <a:ea typeface="+mj-ea"/>
              </a:rPr>
              <a:t>]</a:t>
            </a:r>
            <a:r>
              <a:rPr lang="zh-CN" altLang="en-US" sz="1100" dirty="0">
                <a:solidFill>
                  <a:srgbClr val="00B050"/>
                </a:solidFill>
                <a:latin typeface="+mj-ea"/>
                <a:ea typeface="+mj-ea"/>
              </a:rPr>
              <a:t>编写模板</a:t>
            </a:r>
            <a:r>
              <a:rPr lang="en-US" altLang="zh-CN" sz="1100" dirty="0">
                <a:solidFill>
                  <a:srgbClr val="00B050"/>
                </a:solidFill>
                <a:latin typeface="+mj-ea"/>
                <a:ea typeface="+mj-ea"/>
              </a:rPr>
              <a:t>.</a:t>
            </a:r>
            <a:r>
              <a:rPr lang="en-US" altLang="zh-CN" sz="1100" dirty="0" err="1">
                <a:solidFill>
                  <a:srgbClr val="00B050"/>
                </a:solidFill>
                <a:latin typeface="+mj-ea"/>
                <a:ea typeface="+mj-ea"/>
              </a:rPr>
              <a:t>sql</a:t>
            </a:r>
            <a:r>
              <a:rPr lang="en-US" altLang="zh-CN" sz="1100" dirty="0">
                <a:solidFill>
                  <a:srgbClr val="00B050"/>
                </a:solidFill>
                <a:latin typeface="+mj-ea"/>
                <a:ea typeface="+mj-ea"/>
              </a:rPr>
              <a:t> &gt;</a:t>
            </a:r>
            <a:r>
              <a:rPr lang="zh-CN" altLang="en-US" sz="1400" dirty="0">
                <a:latin typeface="+mj-ea"/>
                <a:ea typeface="+mj-ea"/>
              </a:rPr>
              <a:t>编写，同时编写需参考</a:t>
            </a:r>
            <a:r>
              <a:rPr lang="en-US" altLang="zh-CN" sz="1100" dirty="0">
                <a:solidFill>
                  <a:srgbClr val="FF0000"/>
                </a:solidFill>
                <a:latin typeface="+mj-ea"/>
                <a:ea typeface="+mj-ea"/>
              </a:rPr>
              <a:t>&lt;</a:t>
            </a:r>
            <a:r>
              <a:rPr lang="zh-CN" altLang="en-US" sz="1100" dirty="0">
                <a:solidFill>
                  <a:srgbClr val="FF0000"/>
                </a:solidFill>
                <a:latin typeface="+mj-ea"/>
                <a:ea typeface="+mj-ea"/>
              </a:rPr>
              <a:t> </a:t>
            </a:r>
            <a:r>
              <a:rPr lang="en-US" altLang="zh-CN" sz="1100" dirty="0">
                <a:solidFill>
                  <a:srgbClr val="FF0000"/>
                </a:solidFill>
                <a:latin typeface="+mj-ea"/>
                <a:ea typeface="+mj-ea"/>
              </a:rPr>
              <a:t>T-SQL</a:t>
            </a:r>
            <a:r>
              <a:rPr lang="zh-CN" altLang="en-US" sz="1100" dirty="0">
                <a:solidFill>
                  <a:srgbClr val="FF0000"/>
                </a:solidFill>
                <a:latin typeface="+mj-ea"/>
                <a:ea typeface="+mj-ea"/>
              </a:rPr>
              <a:t>编写规范与注意事项</a:t>
            </a:r>
            <a:r>
              <a:rPr lang="en-US" altLang="zh-CN" sz="1100" dirty="0">
                <a:solidFill>
                  <a:srgbClr val="FF0000"/>
                </a:solidFill>
                <a:latin typeface="+mj-ea"/>
                <a:ea typeface="+mj-ea"/>
              </a:rPr>
              <a:t>.</a:t>
            </a:r>
            <a:r>
              <a:rPr lang="en-US" altLang="zh-CN" sz="1100" dirty="0" err="1">
                <a:solidFill>
                  <a:srgbClr val="FF0000"/>
                </a:solidFill>
                <a:latin typeface="+mj-ea"/>
                <a:ea typeface="+mj-ea"/>
              </a:rPr>
              <a:t>docx</a:t>
            </a:r>
            <a:r>
              <a:rPr lang="en-US" altLang="zh-CN" sz="1100" dirty="0">
                <a:solidFill>
                  <a:srgbClr val="FF0000"/>
                </a:solidFill>
                <a:latin typeface="+mj-ea"/>
                <a:ea typeface="+mj-ea"/>
              </a:rPr>
              <a:t> &gt;&lt;</a:t>
            </a:r>
            <a:r>
              <a:rPr lang="zh-CN" altLang="en-US" sz="1100" dirty="0">
                <a:solidFill>
                  <a:srgbClr val="FF0000"/>
                </a:solidFill>
                <a:latin typeface="+mj-ea"/>
                <a:ea typeface="+mj-ea"/>
              </a:rPr>
              <a:t> </a:t>
            </a:r>
            <a:r>
              <a:rPr lang="en-US" altLang="zh-CN" sz="1100" dirty="0">
                <a:solidFill>
                  <a:srgbClr val="FF0000"/>
                </a:solidFill>
                <a:latin typeface="+mj-ea"/>
                <a:ea typeface="+mj-ea"/>
              </a:rPr>
              <a:t>T-SQL</a:t>
            </a:r>
            <a:r>
              <a:rPr lang="zh-CN" altLang="en-US" sz="1100" dirty="0">
                <a:solidFill>
                  <a:srgbClr val="FF0000"/>
                </a:solidFill>
                <a:latin typeface="+mj-ea"/>
                <a:ea typeface="+mj-ea"/>
              </a:rPr>
              <a:t>书写规范文档</a:t>
            </a:r>
            <a:r>
              <a:rPr lang="en-US" altLang="zh-CN" sz="1100" dirty="0">
                <a:solidFill>
                  <a:srgbClr val="FF0000"/>
                </a:solidFill>
                <a:latin typeface="+mj-ea"/>
                <a:ea typeface="+mj-ea"/>
              </a:rPr>
              <a:t>.</a:t>
            </a:r>
            <a:r>
              <a:rPr lang="en-US" altLang="zh-CN" sz="1100" dirty="0" err="1">
                <a:solidFill>
                  <a:srgbClr val="FF0000"/>
                </a:solidFill>
                <a:latin typeface="+mj-ea"/>
                <a:ea typeface="+mj-ea"/>
              </a:rPr>
              <a:t>docx</a:t>
            </a:r>
            <a:r>
              <a:rPr lang="en-US" altLang="zh-CN" sz="1100" dirty="0">
                <a:solidFill>
                  <a:srgbClr val="FF0000"/>
                </a:solidFill>
                <a:latin typeface="+mj-ea"/>
                <a:ea typeface="+mj-ea"/>
              </a:rPr>
              <a:t> </a:t>
            </a:r>
            <a:r>
              <a:rPr lang="en-US" altLang="zh-CN" sz="1100" dirty="0" smtClean="0">
                <a:solidFill>
                  <a:srgbClr val="FF0000"/>
                </a:solidFill>
                <a:latin typeface="+mj-ea"/>
                <a:ea typeface="+mj-ea"/>
              </a:rPr>
              <a:t>&gt;</a:t>
            </a:r>
            <a:endParaRPr lang="en-US" altLang="zh-CN" sz="1400" dirty="0">
              <a:solidFill>
                <a:srgbClr val="FF0000"/>
              </a:solidFill>
              <a:latin typeface="+mj-ea"/>
              <a:ea typeface="+mj-ea"/>
            </a:endParaRPr>
          </a:p>
          <a:p>
            <a:pPr marL="342900" lvl="1" indent="-342900">
              <a:lnSpc>
                <a:spcPct val="150000"/>
              </a:lnSpc>
              <a:spcBef>
                <a:spcPts val="300"/>
              </a:spcBef>
              <a:buClr>
                <a:schemeClr val="accent2"/>
              </a:buClr>
              <a:buFont typeface="+mj-lt"/>
              <a:buAutoNum type="alphaUcPeriod"/>
            </a:pPr>
            <a:r>
              <a:rPr lang="zh-CN" altLang="en-US" sz="1400" dirty="0">
                <a:latin typeface="+mj-ea"/>
                <a:ea typeface="+mj-ea"/>
              </a:rPr>
              <a:t>任何新上线对象，需按新的命名规范进行命名</a:t>
            </a:r>
            <a:endParaRPr lang="en-US" altLang="zh-CN" sz="1400" dirty="0">
              <a:latin typeface="+mj-ea"/>
              <a:ea typeface="+mj-ea"/>
            </a:endParaRPr>
          </a:p>
          <a:p>
            <a:pPr marL="342900" lvl="1" indent="-342900">
              <a:lnSpc>
                <a:spcPct val="150000"/>
              </a:lnSpc>
              <a:spcBef>
                <a:spcPts val="300"/>
              </a:spcBef>
              <a:buClr>
                <a:schemeClr val="accent2"/>
              </a:buClr>
              <a:buFont typeface="+mj-lt"/>
              <a:buAutoNum type="alphaUcPeriod"/>
            </a:pPr>
            <a:r>
              <a:rPr lang="zh-CN" altLang="en-US" sz="1400" dirty="0" smtClean="0">
                <a:latin typeface="+mj-ea"/>
                <a:ea typeface="+mj-ea"/>
              </a:rPr>
              <a:t>一</a:t>
            </a:r>
            <a:r>
              <a:rPr lang="zh-CN" altLang="en-US" sz="1400" dirty="0">
                <a:latin typeface="+mj-ea"/>
                <a:ea typeface="+mj-ea"/>
              </a:rPr>
              <a:t>个</a:t>
            </a:r>
            <a:r>
              <a:rPr lang="en-US" altLang="zh-CN" sz="1400" dirty="0" smtClean="0">
                <a:latin typeface="+mj-ea"/>
                <a:ea typeface="+mj-ea"/>
              </a:rPr>
              <a:t>SQL</a:t>
            </a:r>
            <a:r>
              <a:rPr lang="zh-CN" altLang="en-US" sz="1400" dirty="0" smtClean="0">
                <a:latin typeface="+mj-ea"/>
                <a:ea typeface="+mj-ea"/>
              </a:rPr>
              <a:t>文件可存放多个对象变更脚本</a:t>
            </a:r>
            <a:endParaRPr lang="en-US" altLang="zh-CN" sz="1400" dirty="0">
              <a:latin typeface="+mj-ea"/>
              <a:ea typeface="+mj-ea"/>
            </a:endParaRPr>
          </a:p>
        </p:txBody>
      </p:sp>
      <p:grpSp>
        <p:nvGrpSpPr>
          <p:cNvPr id="4" name="组合 3"/>
          <p:cNvGrpSpPr/>
          <p:nvPr/>
        </p:nvGrpSpPr>
        <p:grpSpPr>
          <a:xfrm>
            <a:off x="2178611" y="26148"/>
            <a:ext cx="6928549" cy="5943992"/>
            <a:chOff x="2178611" y="26148"/>
            <a:chExt cx="6928549" cy="6571204"/>
          </a:xfrm>
        </p:grpSpPr>
        <p:grpSp>
          <p:nvGrpSpPr>
            <p:cNvPr id="96" name="组合 95"/>
            <p:cNvGrpSpPr/>
            <p:nvPr/>
          </p:nvGrpSpPr>
          <p:grpSpPr>
            <a:xfrm>
              <a:off x="2178611" y="26148"/>
              <a:ext cx="6928549" cy="6571204"/>
              <a:chOff x="905719" y="55024"/>
              <a:chExt cx="6928549" cy="6571204"/>
            </a:xfrm>
          </p:grpSpPr>
          <p:cxnSp>
            <p:nvCxnSpPr>
              <p:cNvPr id="23" name="直接箭头连接符 22"/>
              <p:cNvCxnSpPr>
                <a:endCxn id="58" idx="0"/>
              </p:cNvCxnSpPr>
              <p:nvPr/>
            </p:nvCxnSpPr>
            <p:spPr>
              <a:xfrm>
                <a:off x="4577670" y="3328194"/>
                <a:ext cx="4428" cy="252027"/>
              </a:xfrm>
              <a:prstGeom prst="straightConnector1">
                <a:avLst/>
              </a:prstGeom>
              <a:ln>
                <a:tailEnd type="arrow"/>
              </a:ln>
            </p:spPr>
            <p:style>
              <a:lnRef idx="1">
                <a:schemeClr val="accent4"/>
              </a:lnRef>
              <a:fillRef idx="0">
                <a:schemeClr val="accent4"/>
              </a:fillRef>
              <a:effectRef idx="0">
                <a:schemeClr val="accent4"/>
              </a:effectRef>
              <a:fontRef idx="minor">
                <a:schemeClr val="tx1"/>
              </a:fontRef>
            </p:style>
          </p:cxnSp>
          <p:grpSp>
            <p:nvGrpSpPr>
              <p:cNvPr id="24" name="组合 23"/>
              <p:cNvGrpSpPr/>
              <p:nvPr/>
            </p:nvGrpSpPr>
            <p:grpSpPr>
              <a:xfrm>
                <a:off x="4011783" y="3580221"/>
                <a:ext cx="3822485" cy="3046007"/>
                <a:chOff x="3893838" y="3138196"/>
                <a:chExt cx="3822485" cy="3046007"/>
              </a:xfrm>
            </p:grpSpPr>
            <p:sp>
              <p:nvSpPr>
                <p:cNvPr id="58" name="矩形 57"/>
                <p:cNvSpPr/>
                <p:nvPr/>
              </p:nvSpPr>
              <p:spPr>
                <a:xfrm>
                  <a:off x="4072267" y="3138196"/>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上传</a:t>
                  </a:r>
                  <a:r>
                    <a:rPr lang="en-US" altLang="zh-CN" sz="1100" dirty="0" smtClean="0">
                      <a:latin typeface="+mj-ea"/>
                      <a:ea typeface="+mj-ea"/>
                    </a:rPr>
                    <a:t>SVN</a:t>
                  </a:r>
                  <a:endParaRPr lang="zh-CN" altLang="en-US" sz="1100" dirty="0">
                    <a:latin typeface="+mj-ea"/>
                    <a:ea typeface="+mj-ea"/>
                  </a:endParaRPr>
                </a:p>
              </p:txBody>
            </p:sp>
            <p:sp>
              <p:nvSpPr>
                <p:cNvPr id="59" name="矩形 58"/>
                <p:cNvSpPr/>
                <p:nvPr/>
              </p:nvSpPr>
              <p:spPr>
                <a:xfrm>
                  <a:off x="4068193" y="3544884"/>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cxnSp>
              <p:nvCxnSpPr>
                <p:cNvPr id="60" name="直接连接符 59"/>
                <p:cNvCxnSpPr>
                  <a:stCxn id="58" idx="2"/>
                  <a:endCxn id="59" idx="0"/>
                </p:cNvCxnSpPr>
                <p:nvPr/>
              </p:nvCxnSpPr>
              <p:spPr>
                <a:xfrm flipH="1">
                  <a:off x="4460079" y="3404996"/>
                  <a:ext cx="4074" cy="139888"/>
                </a:xfrm>
                <a:prstGeom prst="line">
                  <a:avLst/>
                </a:prstGeom>
              </p:spPr>
              <p:style>
                <a:lnRef idx="1">
                  <a:schemeClr val="accent4"/>
                </a:lnRef>
                <a:fillRef idx="0">
                  <a:schemeClr val="accent4"/>
                </a:fillRef>
                <a:effectRef idx="0">
                  <a:schemeClr val="accent4"/>
                </a:effectRef>
                <a:fontRef idx="minor">
                  <a:schemeClr val="tx1"/>
                </a:fontRef>
              </p:style>
            </p:cxnSp>
            <p:sp>
              <p:nvSpPr>
                <p:cNvPr id="61" name="矩形 60"/>
                <p:cNvSpPr/>
                <p:nvPr/>
              </p:nvSpPr>
              <p:spPr>
                <a:xfrm>
                  <a:off x="4068192" y="3995208"/>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测试执行</a:t>
                  </a:r>
                </a:p>
              </p:txBody>
            </p:sp>
            <p:sp>
              <p:nvSpPr>
                <p:cNvPr id="62" name="线形标注 1 61"/>
                <p:cNvSpPr/>
                <p:nvPr/>
              </p:nvSpPr>
              <p:spPr>
                <a:xfrm>
                  <a:off x="5187854" y="3455783"/>
                  <a:ext cx="1013955" cy="417276"/>
                </a:xfrm>
                <a:prstGeom prst="borderCallout1">
                  <a:avLst>
                    <a:gd name="adj1" fmla="val 51067"/>
                    <a:gd name="adj2" fmla="val -34334"/>
                    <a:gd name="adj3" fmla="val 48530"/>
                    <a:gd name="adj4" fmla="val -207"/>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r>
                    <a:rPr lang="zh-CN" altLang="en-US" sz="1000" dirty="0">
                      <a:solidFill>
                        <a:srgbClr val="FF0000"/>
                      </a:solidFill>
                      <a:latin typeface="+mj-ea"/>
                      <a:ea typeface="+mj-ea"/>
                    </a:rPr>
                    <a:t>和需求简述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en-US" altLang="zh-CN" sz="1000" dirty="0" smtClean="0">
                      <a:solidFill>
                        <a:srgbClr val="FF0000"/>
                      </a:solidFill>
                      <a:latin typeface="+mj-ea"/>
                      <a:ea typeface="+mj-ea"/>
                    </a:rPr>
                    <a:t>SVN</a:t>
                  </a:r>
                  <a:r>
                    <a:rPr lang="zh-CN" altLang="en-US" sz="1000" dirty="0" smtClean="0">
                      <a:solidFill>
                        <a:srgbClr val="FF0000"/>
                      </a:solidFill>
                      <a:latin typeface="+mj-ea"/>
                      <a:ea typeface="+mj-ea"/>
                    </a:rPr>
                    <a:t>路径</a:t>
                  </a:r>
                  <a:endParaRPr lang="zh-CN" altLang="en-US" sz="1000" dirty="0">
                    <a:solidFill>
                      <a:srgbClr val="FF0000"/>
                    </a:solidFill>
                    <a:latin typeface="+mj-ea"/>
                    <a:ea typeface="+mj-ea"/>
                  </a:endParaRPr>
                </a:p>
              </p:txBody>
            </p:sp>
            <p:cxnSp>
              <p:nvCxnSpPr>
                <p:cNvPr id="63" name="肘形连接符 62"/>
                <p:cNvCxnSpPr>
                  <a:stCxn id="72" idx="3"/>
                  <a:endCxn id="61" idx="3"/>
                </p:cNvCxnSpPr>
                <p:nvPr/>
              </p:nvCxnSpPr>
              <p:spPr>
                <a:xfrm flipH="1" flipV="1">
                  <a:off x="4851963" y="4121964"/>
                  <a:ext cx="173650" cy="590229"/>
                </a:xfrm>
                <a:prstGeom prst="bentConnector3">
                  <a:avLst>
                    <a:gd name="adj1" fmla="val -131644"/>
                  </a:avLst>
                </a:prstGeom>
                <a:ln>
                  <a:tailEnd type="arrow"/>
                </a:ln>
              </p:spPr>
              <p:style>
                <a:lnRef idx="1">
                  <a:schemeClr val="accent2"/>
                </a:lnRef>
                <a:fillRef idx="0">
                  <a:schemeClr val="accent2"/>
                </a:fillRef>
                <a:effectRef idx="0">
                  <a:schemeClr val="accent2"/>
                </a:effectRef>
                <a:fontRef idx="minor">
                  <a:schemeClr val="tx1"/>
                </a:fontRef>
              </p:style>
            </p:cxnSp>
            <p:cxnSp>
              <p:nvCxnSpPr>
                <p:cNvPr id="64" name="直接连接符 63"/>
                <p:cNvCxnSpPr>
                  <a:stCxn id="59" idx="2"/>
                  <a:endCxn id="61" idx="0"/>
                </p:cNvCxnSpPr>
                <p:nvPr/>
              </p:nvCxnSpPr>
              <p:spPr>
                <a:xfrm flipH="1">
                  <a:off x="4460078" y="3811684"/>
                  <a:ext cx="1" cy="183524"/>
                </a:xfrm>
                <a:prstGeom prst="line">
                  <a:avLst/>
                </a:prstGeom>
              </p:spPr>
              <p:style>
                <a:lnRef idx="1">
                  <a:schemeClr val="accent4"/>
                </a:lnRef>
                <a:fillRef idx="0">
                  <a:schemeClr val="accent4"/>
                </a:fillRef>
                <a:effectRef idx="0">
                  <a:schemeClr val="accent4"/>
                </a:effectRef>
                <a:fontRef idx="minor">
                  <a:schemeClr val="tx1"/>
                </a:fontRef>
              </p:style>
            </p:cxnSp>
            <p:sp>
              <p:nvSpPr>
                <p:cNvPr id="65" name="圆角矩形 64"/>
                <p:cNvSpPr/>
                <p:nvPr/>
              </p:nvSpPr>
              <p:spPr>
                <a:xfrm>
                  <a:off x="7095748" y="5426762"/>
                  <a:ext cx="620575" cy="21602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600" dirty="0">
                      <a:latin typeface="+mj-ea"/>
                      <a:ea typeface="+mj-ea"/>
                    </a:rPr>
                    <a:t>结束</a:t>
                  </a:r>
                </a:p>
              </p:txBody>
            </p:sp>
            <p:cxnSp>
              <p:nvCxnSpPr>
                <p:cNvPr id="66" name="直接连接符 65"/>
                <p:cNvCxnSpPr>
                  <a:stCxn id="61" idx="2"/>
                  <a:endCxn id="72" idx="0"/>
                </p:cNvCxnSpPr>
                <p:nvPr/>
              </p:nvCxnSpPr>
              <p:spPr>
                <a:xfrm flipH="1">
                  <a:off x="4459726" y="4248719"/>
                  <a:ext cx="352" cy="193730"/>
                </a:xfrm>
                <a:prstGeom prst="line">
                  <a:avLst/>
                </a:prstGeom>
              </p:spPr>
              <p:style>
                <a:lnRef idx="1">
                  <a:schemeClr val="accent4"/>
                </a:lnRef>
                <a:fillRef idx="0">
                  <a:schemeClr val="accent4"/>
                </a:fillRef>
                <a:effectRef idx="0">
                  <a:schemeClr val="accent4"/>
                </a:effectRef>
                <a:fontRef idx="minor">
                  <a:schemeClr val="tx1"/>
                </a:fontRef>
              </p:style>
            </p:cxnSp>
            <p:sp>
              <p:nvSpPr>
                <p:cNvPr id="67" name="流程图: 决策 66"/>
                <p:cNvSpPr/>
                <p:nvPr/>
              </p:nvSpPr>
              <p:spPr>
                <a:xfrm>
                  <a:off x="5411724" y="5265030"/>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68" name="直接连接符 67"/>
                <p:cNvCxnSpPr>
                  <a:stCxn id="69" idx="3"/>
                  <a:endCxn id="67" idx="1"/>
                </p:cNvCxnSpPr>
                <p:nvPr/>
              </p:nvCxnSpPr>
              <p:spPr>
                <a:xfrm>
                  <a:off x="4864788" y="5534774"/>
                  <a:ext cx="546936" cy="0"/>
                </a:xfrm>
                <a:prstGeom prst="line">
                  <a:avLst/>
                </a:prstGeom>
              </p:spPr>
              <p:style>
                <a:lnRef idx="1">
                  <a:schemeClr val="accent4"/>
                </a:lnRef>
                <a:fillRef idx="0">
                  <a:schemeClr val="accent4"/>
                </a:fillRef>
                <a:effectRef idx="0">
                  <a:schemeClr val="accent4"/>
                </a:effectRef>
                <a:fontRef idx="minor">
                  <a:schemeClr val="tx1"/>
                </a:fontRef>
              </p:style>
            </p:cxnSp>
            <p:sp>
              <p:nvSpPr>
                <p:cNvPr id="69" name="矩形 68"/>
                <p:cNvSpPr/>
                <p:nvPr/>
              </p:nvSpPr>
              <p:spPr>
                <a:xfrm>
                  <a:off x="4081017" y="5408018"/>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生产执行</a:t>
                  </a:r>
                  <a:endParaRPr lang="zh-CN" altLang="en-US" sz="1100" dirty="0">
                    <a:latin typeface="+mj-ea"/>
                    <a:ea typeface="+mj-ea"/>
                  </a:endParaRPr>
                </a:p>
              </p:txBody>
            </p:sp>
            <p:sp>
              <p:nvSpPr>
                <p:cNvPr id="70" name="矩形 69"/>
                <p:cNvSpPr/>
                <p:nvPr/>
              </p:nvSpPr>
              <p:spPr>
                <a:xfrm>
                  <a:off x="4468145" y="5054071"/>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71" name="矩形 70"/>
                <p:cNvSpPr/>
                <p:nvPr/>
              </p:nvSpPr>
              <p:spPr>
                <a:xfrm>
                  <a:off x="5268657" y="4314493"/>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72" name="流程图: 决策 71"/>
                <p:cNvSpPr/>
                <p:nvPr/>
              </p:nvSpPr>
              <p:spPr>
                <a:xfrm>
                  <a:off x="3893838" y="4442449"/>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73" name="直接连接符 72"/>
                <p:cNvCxnSpPr>
                  <a:stCxn id="72" idx="2"/>
                  <a:endCxn id="69" idx="0"/>
                </p:cNvCxnSpPr>
                <p:nvPr/>
              </p:nvCxnSpPr>
              <p:spPr>
                <a:xfrm>
                  <a:off x="4459726" y="4981937"/>
                  <a:ext cx="13177" cy="426081"/>
                </a:xfrm>
                <a:prstGeom prst="line">
                  <a:avLst/>
                </a:prstGeom>
              </p:spPr>
              <p:style>
                <a:lnRef idx="1">
                  <a:schemeClr val="accent4"/>
                </a:lnRef>
                <a:fillRef idx="0">
                  <a:schemeClr val="accent4"/>
                </a:fillRef>
                <a:effectRef idx="0">
                  <a:schemeClr val="accent4"/>
                </a:effectRef>
                <a:fontRef idx="minor">
                  <a:schemeClr val="tx1"/>
                </a:fontRef>
              </p:style>
            </p:cxnSp>
            <p:sp>
              <p:nvSpPr>
                <p:cNvPr id="74" name="矩形 73"/>
                <p:cNvSpPr/>
                <p:nvPr/>
              </p:nvSpPr>
              <p:spPr>
                <a:xfrm>
                  <a:off x="5986422" y="5850871"/>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cxnSp>
              <p:nvCxnSpPr>
                <p:cNvPr id="75" name="直接连接符 74"/>
                <p:cNvCxnSpPr>
                  <a:stCxn id="67" idx="3"/>
                  <a:endCxn id="65" idx="1"/>
                </p:cNvCxnSpPr>
                <p:nvPr/>
              </p:nvCxnSpPr>
              <p:spPr>
                <a:xfrm>
                  <a:off x="6543499" y="5534774"/>
                  <a:ext cx="552249" cy="0"/>
                </a:xfrm>
                <a:prstGeom prst="line">
                  <a:avLst/>
                </a:prstGeom>
              </p:spPr>
              <p:style>
                <a:lnRef idx="1">
                  <a:schemeClr val="accent4"/>
                </a:lnRef>
                <a:fillRef idx="0">
                  <a:schemeClr val="accent4"/>
                </a:fillRef>
                <a:effectRef idx="0">
                  <a:schemeClr val="accent4"/>
                </a:effectRef>
                <a:fontRef idx="minor">
                  <a:schemeClr val="tx1"/>
                </a:fontRef>
              </p:style>
            </p:cxnSp>
            <p:sp>
              <p:nvSpPr>
                <p:cNvPr id="76" name="矩形 75"/>
                <p:cNvSpPr/>
                <p:nvPr/>
              </p:nvSpPr>
              <p:spPr>
                <a:xfrm>
                  <a:off x="5061840" y="5272356"/>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77" name="线形标注 1 76"/>
                <p:cNvSpPr/>
                <p:nvPr/>
              </p:nvSpPr>
              <p:spPr>
                <a:xfrm>
                  <a:off x="5953254" y="4208440"/>
                  <a:ext cx="1013955" cy="417276"/>
                </a:xfrm>
                <a:prstGeom prst="borderCallout1">
                  <a:avLst>
                    <a:gd name="adj1" fmla="val 53174"/>
                    <a:gd name="adj2" fmla="val 351"/>
                    <a:gd name="adj3" fmla="val 54851"/>
                    <a:gd name="adj4" fmla="val -45298"/>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a:solidFill>
                        <a:srgbClr val="FF0000"/>
                      </a:solidFill>
                      <a:latin typeface="+mj-ea"/>
                      <a:ea typeface="+mj-ea"/>
                    </a:rPr>
                    <a:t>编写调整</a:t>
                  </a:r>
                  <a:r>
                    <a:rPr lang="zh-CN" altLang="en-US" sz="1000" dirty="0" smtClean="0">
                      <a:solidFill>
                        <a:srgbClr val="FF0000"/>
                      </a:solidFill>
                      <a:latin typeface="+mj-ea"/>
                      <a:ea typeface="+mj-ea"/>
                    </a:rPr>
                    <a:t>，</a:t>
                  </a:r>
                  <a:r>
                    <a:rPr lang="zh-CN" altLang="en-US" sz="1000" dirty="0">
                      <a:solidFill>
                        <a:srgbClr val="FF0000"/>
                      </a:solidFill>
                      <a:latin typeface="+mj-ea"/>
                      <a:ea typeface="+mj-ea"/>
                    </a:rPr>
                    <a:t>再次</a:t>
                  </a:r>
                  <a:r>
                    <a:rPr lang="zh-CN" altLang="en-US" sz="1000" dirty="0" smtClean="0">
                      <a:solidFill>
                        <a:srgbClr val="FF0000"/>
                      </a:solidFill>
                      <a:latin typeface="+mj-ea"/>
                      <a:ea typeface="+mj-ea"/>
                    </a:rPr>
                    <a:t>执行</a:t>
                  </a:r>
                  <a:endParaRPr lang="zh-CN" altLang="en-US" sz="1000" dirty="0">
                    <a:solidFill>
                      <a:srgbClr val="FF0000"/>
                    </a:solidFill>
                    <a:latin typeface="+mj-ea"/>
                    <a:ea typeface="+mj-ea"/>
                  </a:endParaRPr>
                </a:p>
              </p:txBody>
            </p:sp>
            <p:cxnSp>
              <p:nvCxnSpPr>
                <p:cNvPr id="78" name="肘形连接符 77"/>
                <p:cNvCxnSpPr>
                  <a:stCxn id="69" idx="1"/>
                  <a:endCxn id="65" idx="2"/>
                </p:cNvCxnSpPr>
                <p:nvPr/>
              </p:nvCxnSpPr>
              <p:spPr>
                <a:xfrm rot="10800000" flipH="1" flipV="1">
                  <a:off x="4081016" y="5534774"/>
                  <a:ext cx="3325019" cy="108012"/>
                </a:xfrm>
                <a:prstGeom prst="bentConnector4">
                  <a:avLst>
                    <a:gd name="adj1" fmla="val -6875"/>
                    <a:gd name="adj2" fmla="val 631618"/>
                  </a:avLst>
                </a:prstGeom>
                <a:ln>
                  <a:headEnd type="arrow"/>
                  <a:tailEnd type="arrow"/>
                </a:ln>
              </p:spPr>
              <p:style>
                <a:lnRef idx="1">
                  <a:schemeClr val="accent2"/>
                </a:lnRef>
                <a:fillRef idx="0">
                  <a:schemeClr val="accent2"/>
                </a:fillRef>
                <a:effectRef idx="0">
                  <a:schemeClr val="accent2"/>
                </a:effectRef>
                <a:fontRef idx="minor">
                  <a:schemeClr val="tx1"/>
                </a:fontRef>
              </p:style>
            </p:cxnSp>
            <p:cxnSp>
              <p:nvCxnSpPr>
                <p:cNvPr id="79" name="直接连接符 78"/>
                <p:cNvCxnSpPr>
                  <a:stCxn id="67" idx="2"/>
                </p:cNvCxnSpPr>
                <p:nvPr/>
              </p:nvCxnSpPr>
              <p:spPr>
                <a:xfrm flipH="1">
                  <a:off x="5977611" y="5804518"/>
                  <a:ext cx="1" cy="379685"/>
                </a:xfrm>
                <a:prstGeom prst="line">
                  <a:avLst/>
                </a:prstGeom>
              </p:spPr>
              <p:style>
                <a:lnRef idx="1">
                  <a:schemeClr val="accent2"/>
                </a:lnRef>
                <a:fillRef idx="0">
                  <a:schemeClr val="accent2"/>
                </a:fillRef>
                <a:effectRef idx="0">
                  <a:schemeClr val="accent2"/>
                </a:effectRef>
                <a:fontRef idx="minor">
                  <a:schemeClr val="tx1"/>
                </a:fontRef>
              </p:style>
            </p:cxnSp>
            <p:sp>
              <p:nvSpPr>
                <p:cNvPr id="80" name="线形标注 1 79"/>
                <p:cNvSpPr/>
                <p:nvPr/>
              </p:nvSpPr>
              <p:spPr>
                <a:xfrm>
                  <a:off x="4743293" y="5712859"/>
                  <a:ext cx="1013955" cy="417276"/>
                </a:xfrm>
                <a:prstGeom prst="borderCallout1">
                  <a:avLst>
                    <a:gd name="adj1" fmla="val 48960"/>
                    <a:gd name="adj2" fmla="val 99204"/>
                    <a:gd name="adj3" fmla="val 71831"/>
                    <a:gd name="adj4" fmla="val 120341"/>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再次执行</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zh-CN" altLang="en-US" sz="1000" dirty="0" smtClean="0">
                      <a:solidFill>
                        <a:srgbClr val="FF0000"/>
                      </a:solidFill>
                      <a:latin typeface="+mj-ea"/>
                      <a:ea typeface="+mj-ea"/>
                    </a:rPr>
                    <a:t>不再执行</a:t>
                  </a:r>
                  <a:endParaRPr lang="zh-CN" altLang="en-US" sz="1000" dirty="0">
                    <a:solidFill>
                      <a:srgbClr val="FF0000"/>
                    </a:solidFill>
                    <a:latin typeface="+mj-ea"/>
                    <a:ea typeface="+mj-ea"/>
                  </a:endParaRPr>
                </a:p>
              </p:txBody>
            </p:sp>
          </p:grpSp>
          <p:sp>
            <p:nvSpPr>
              <p:cNvPr id="55" name="矩形 54"/>
              <p:cNvSpPr/>
              <p:nvPr/>
            </p:nvSpPr>
            <p:spPr>
              <a:xfrm>
                <a:off x="4316603" y="55024"/>
                <a:ext cx="1376187" cy="39568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smtClean="0">
                    <a:latin typeface="+mj-ea"/>
                    <a:ea typeface="+mj-ea"/>
                  </a:rPr>
                  <a:t>对象变更</a:t>
                </a:r>
                <a:endParaRPr lang="zh-CN" altLang="en-US" dirty="0">
                  <a:latin typeface="+mj-ea"/>
                  <a:ea typeface="+mj-ea"/>
                </a:endParaRPr>
              </a:p>
            </p:txBody>
          </p:sp>
          <p:grpSp>
            <p:nvGrpSpPr>
              <p:cNvPr id="85" name="组合 84"/>
              <p:cNvGrpSpPr/>
              <p:nvPr/>
            </p:nvGrpSpPr>
            <p:grpSpPr>
              <a:xfrm>
                <a:off x="905719" y="449865"/>
                <a:ext cx="4092822" cy="2878329"/>
                <a:chOff x="1227629" y="450711"/>
                <a:chExt cx="4092822" cy="2878329"/>
              </a:xfrm>
            </p:grpSpPr>
            <p:sp>
              <p:nvSpPr>
                <p:cNvPr id="26" name="矩形 25"/>
                <p:cNvSpPr/>
                <p:nvPr/>
              </p:nvSpPr>
              <p:spPr>
                <a:xfrm>
                  <a:off x="3850073" y="3073128"/>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28" name="矩形 27"/>
                <p:cNvSpPr/>
                <p:nvPr/>
              </p:nvSpPr>
              <p:spPr>
                <a:xfrm>
                  <a:off x="4131791" y="1237930"/>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下</a:t>
                  </a:r>
                  <a:r>
                    <a:rPr lang="zh-CN" altLang="en-US" sz="1100" dirty="0" smtClean="0">
                      <a:latin typeface="+mj-ea"/>
                      <a:ea typeface="+mj-ea"/>
                    </a:rPr>
                    <a:t>线</a:t>
                  </a:r>
                  <a:endParaRPr lang="zh-CN" altLang="en-US" dirty="0">
                    <a:latin typeface="+mj-ea"/>
                    <a:ea typeface="+mj-ea"/>
                  </a:endParaRPr>
                </a:p>
              </p:txBody>
            </p:sp>
            <p:cxnSp>
              <p:nvCxnSpPr>
                <p:cNvPr id="29" name="直接连接符 28"/>
                <p:cNvCxnSpPr>
                  <a:stCxn id="30" idx="2"/>
                  <a:endCxn id="36" idx="0"/>
                </p:cNvCxnSpPr>
                <p:nvPr/>
              </p:nvCxnSpPr>
              <p:spPr>
                <a:xfrm>
                  <a:off x="4102103" y="1110510"/>
                  <a:ext cx="0" cy="895173"/>
                </a:xfrm>
                <a:prstGeom prst="line">
                  <a:avLst/>
                </a:prstGeom>
              </p:spPr>
              <p:style>
                <a:lnRef idx="1">
                  <a:schemeClr val="accent4"/>
                </a:lnRef>
                <a:fillRef idx="0">
                  <a:schemeClr val="accent4"/>
                </a:fillRef>
                <a:effectRef idx="0">
                  <a:schemeClr val="accent4"/>
                </a:effectRef>
                <a:fontRef idx="minor">
                  <a:schemeClr val="tx1"/>
                </a:fontRef>
              </p:style>
            </p:cxnSp>
            <p:sp>
              <p:nvSpPr>
                <p:cNvPr id="30" name="矩形 29"/>
                <p:cNvSpPr/>
                <p:nvPr/>
              </p:nvSpPr>
              <p:spPr>
                <a:xfrm>
                  <a:off x="2883754" y="714823"/>
                  <a:ext cx="2436697" cy="39568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smtClean="0">
                      <a:latin typeface="+mj-ea"/>
                      <a:ea typeface="+mj-ea"/>
                    </a:rPr>
                    <a:t>视图 </a:t>
                  </a:r>
                  <a:r>
                    <a:rPr lang="en-US" altLang="zh-CN" dirty="0">
                      <a:latin typeface="+mj-ea"/>
                      <a:ea typeface="+mj-ea"/>
                    </a:rPr>
                    <a:t>| </a:t>
                  </a:r>
                  <a:r>
                    <a:rPr lang="zh-CN" altLang="en-US" dirty="0">
                      <a:latin typeface="+mj-ea"/>
                      <a:ea typeface="+mj-ea"/>
                    </a:rPr>
                    <a:t>存储过程 </a:t>
                  </a:r>
                  <a:r>
                    <a:rPr lang="en-US" altLang="zh-CN" dirty="0">
                      <a:latin typeface="+mj-ea"/>
                      <a:ea typeface="+mj-ea"/>
                    </a:rPr>
                    <a:t>| </a:t>
                  </a:r>
                  <a:r>
                    <a:rPr lang="zh-CN" altLang="en-US" dirty="0">
                      <a:latin typeface="+mj-ea"/>
                      <a:ea typeface="+mj-ea"/>
                    </a:rPr>
                    <a:t>函数</a:t>
                  </a:r>
                </a:p>
              </p:txBody>
            </p:sp>
            <p:sp>
              <p:nvSpPr>
                <p:cNvPr id="31" name="线形标注 1 30"/>
                <p:cNvSpPr/>
                <p:nvPr/>
              </p:nvSpPr>
              <p:spPr>
                <a:xfrm>
                  <a:off x="2469402" y="1811747"/>
                  <a:ext cx="1194179" cy="817788"/>
                </a:xfrm>
                <a:prstGeom prst="borderCallout1">
                  <a:avLst>
                    <a:gd name="adj1" fmla="val 46853"/>
                    <a:gd name="adj2" fmla="val 99203"/>
                    <a:gd name="adj3" fmla="val 27017"/>
                    <a:gd name="adj4" fmla="val 116777"/>
                  </a:avLst>
                </a:prstGeom>
              </p:spPr>
              <p:style>
                <a:lnRef idx="1">
                  <a:schemeClr val="accent5"/>
                </a:lnRef>
                <a:fillRef idx="2">
                  <a:schemeClr val="accent5"/>
                </a:fillRef>
                <a:effectRef idx="1">
                  <a:schemeClr val="accent5"/>
                </a:effectRef>
                <a:fontRef idx="minor">
                  <a:schemeClr val="dk1"/>
                </a:fontRef>
              </p:style>
              <p:txBody>
                <a:bodyPr rtlCol="0" anchor="ctr"/>
                <a:lstStyle/>
                <a:p>
                  <a:endParaRPr lang="en-US" altLang="zh-CN" sz="900" dirty="0">
                    <a:solidFill>
                      <a:srgbClr val="00B050"/>
                    </a:solidFill>
                    <a:latin typeface="+mj-ea"/>
                    <a:ea typeface="+mj-ea"/>
                  </a:endParaRPr>
                </a:p>
              </p:txBody>
            </p:sp>
            <p:sp>
              <p:nvSpPr>
                <p:cNvPr id="32" name="流程图: 决策 31"/>
                <p:cNvSpPr/>
                <p:nvPr/>
              </p:nvSpPr>
              <p:spPr>
                <a:xfrm>
                  <a:off x="3814070" y="2533639"/>
                  <a:ext cx="576064"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33" name="肘形连接符 32"/>
                <p:cNvCxnSpPr>
                  <a:stCxn id="32" idx="3"/>
                  <a:endCxn id="36" idx="3"/>
                </p:cNvCxnSpPr>
                <p:nvPr/>
              </p:nvCxnSpPr>
              <p:spPr>
                <a:xfrm flipH="1" flipV="1">
                  <a:off x="4338796" y="2139083"/>
                  <a:ext cx="51338" cy="664300"/>
                </a:xfrm>
                <a:prstGeom prst="bentConnector3">
                  <a:avLst>
                    <a:gd name="adj1" fmla="val -445284"/>
                  </a:avLst>
                </a:prstGeom>
                <a:ln>
                  <a:tailEnd type="arrow"/>
                </a:ln>
              </p:spPr>
              <p:style>
                <a:lnRef idx="1">
                  <a:schemeClr val="accent2"/>
                </a:lnRef>
                <a:fillRef idx="0">
                  <a:schemeClr val="accent2"/>
                </a:fillRef>
                <a:effectRef idx="0">
                  <a:schemeClr val="accent2"/>
                </a:effectRef>
                <a:fontRef idx="minor">
                  <a:schemeClr val="tx1"/>
                </a:fontRef>
              </p:style>
            </p:cxnSp>
            <p:sp>
              <p:nvSpPr>
                <p:cNvPr id="34" name="矩形 33"/>
                <p:cNvSpPr/>
                <p:nvPr/>
              </p:nvSpPr>
              <p:spPr>
                <a:xfrm>
                  <a:off x="4239166" y="2291651"/>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35" name="线形标注 1 34"/>
                <p:cNvSpPr/>
                <p:nvPr/>
              </p:nvSpPr>
              <p:spPr>
                <a:xfrm>
                  <a:off x="1227629" y="666620"/>
                  <a:ext cx="1558379" cy="972558"/>
                </a:xfrm>
                <a:prstGeom prst="borderCallout1">
                  <a:avLst>
                    <a:gd name="adj1" fmla="val 41985"/>
                    <a:gd name="adj2" fmla="val 99616"/>
                    <a:gd name="adj3" fmla="val 18990"/>
                    <a:gd name="adj4" fmla="val 106140"/>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a:solidFill>
                        <a:schemeClr val="tx1"/>
                      </a:solidFill>
                      <a:latin typeface="+mj-ea"/>
                      <a:ea typeface="+mj-ea"/>
                    </a:rPr>
                    <a:t>a) </a:t>
                  </a:r>
                  <a:r>
                    <a:rPr lang="en-US" altLang="zh-CN" sz="1000" dirty="0">
                      <a:solidFill>
                        <a:srgbClr val="FF0000"/>
                      </a:solidFill>
                      <a:latin typeface="+mj-ea"/>
                      <a:ea typeface="+mj-ea"/>
                    </a:rPr>
                    <a:t>sp1</a:t>
                  </a:r>
                  <a:r>
                    <a:rPr lang="zh-CN" altLang="en-US" sz="1000" dirty="0">
                      <a:solidFill>
                        <a:srgbClr val="FF0000"/>
                      </a:solidFill>
                      <a:latin typeface="+mj-ea"/>
                      <a:ea typeface="+mj-ea"/>
                    </a:rPr>
                    <a:t>用于功能处理</a:t>
                  </a:r>
                  <a:endParaRPr lang="en-US" altLang="zh-CN" sz="1000" dirty="0">
                    <a:solidFill>
                      <a:srgbClr val="FF0000"/>
                    </a:solidFill>
                    <a:latin typeface="+mj-ea"/>
                    <a:ea typeface="+mj-ea"/>
                  </a:endParaRPr>
                </a:p>
                <a:p>
                  <a:r>
                    <a:rPr lang="en-US" altLang="zh-CN" sz="1000" dirty="0">
                      <a:solidFill>
                        <a:schemeClr val="tx1"/>
                      </a:solidFill>
                      <a:latin typeface="+mj-ea"/>
                      <a:ea typeface="+mj-ea"/>
                    </a:rPr>
                    <a:t>b) </a:t>
                  </a:r>
                  <a:r>
                    <a:rPr lang="en-US" altLang="zh-CN" sz="1000" dirty="0">
                      <a:solidFill>
                        <a:srgbClr val="FF0000"/>
                      </a:solidFill>
                      <a:latin typeface="+mj-ea"/>
                      <a:ea typeface="+mj-ea"/>
                    </a:rPr>
                    <a:t>sp2</a:t>
                  </a:r>
                  <a:r>
                    <a:rPr lang="zh-CN" altLang="en-US" sz="1000" dirty="0">
                      <a:solidFill>
                        <a:srgbClr val="FF0000"/>
                      </a:solidFill>
                      <a:latin typeface="+mj-ea"/>
                      <a:ea typeface="+mj-ea"/>
                    </a:rPr>
                    <a:t>只用删除、插入、更新特定某个表数据</a:t>
                  </a:r>
                  <a:endParaRPr lang="en-US" altLang="zh-CN" sz="1000" dirty="0">
                    <a:solidFill>
                      <a:srgbClr val="FF0000"/>
                    </a:solidFill>
                    <a:latin typeface="+mj-ea"/>
                    <a:ea typeface="+mj-ea"/>
                  </a:endParaRPr>
                </a:p>
                <a:p>
                  <a:r>
                    <a:rPr lang="en-US" altLang="zh-CN" sz="1000" dirty="0">
                      <a:solidFill>
                        <a:schemeClr val="tx1"/>
                      </a:solidFill>
                      <a:latin typeface="+mj-ea"/>
                      <a:ea typeface="+mj-ea"/>
                    </a:rPr>
                    <a:t>c</a:t>
                  </a:r>
                  <a:r>
                    <a:rPr lang="en-US" altLang="zh-CN" sz="1000" dirty="0" smtClean="0">
                      <a:solidFill>
                        <a:schemeClr val="tx1"/>
                      </a:solidFill>
                      <a:latin typeface="+mj-ea"/>
                      <a:ea typeface="+mj-ea"/>
                    </a:rPr>
                    <a:t>) </a:t>
                  </a:r>
                  <a:r>
                    <a:rPr lang="en-US" altLang="zh-CN" sz="1000" dirty="0" err="1">
                      <a:solidFill>
                        <a:srgbClr val="FF0000"/>
                      </a:solidFill>
                      <a:latin typeface="+mj-ea"/>
                      <a:ea typeface="+mj-ea"/>
                    </a:rPr>
                    <a:t>s</a:t>
                  </a:r>
                  <a:r>
                    <a:rPr lang="en-US" altLang="zh-CN" sz="1000" dirty="0" err="1" smtClean="0">
                      <a:solidFill>
                        <a:srgbClr val="FF0000"/>
                      </a:solidFill>
                      <a:latin typeface="+mj-ea"/>
                      <a:ea typeface="+mj-ea"/>
                    </a:rPr>
                    <a:t>pb</a:t>
                  </a:r>
                  <a:r>
                    <a:rPr lang="zh-CN" altLang="en-US" sz="1000" dirty="0">
                      <a:solidFill>
                        <a:srgbClr val="FF0000"/>
                      </a:solidFill>
                      <a:latin typeface="+mj-ea"/>
                      <a:ea typeface="+mj-ea"/>
                    </a:rPr>
                    <a:t>用于数据库作业</a:t>
                  </a:r>
                  <a:endParaRPr lang="en-US" altLang="zh-CN" sz="1000" dirty="0">
                    <a:solidFill>
                      <a:srgbClr val="FF0000"/>
                    </a:solidFill>
                    <a:latin typeface="+mj-ea"/>
                    <a:ea typeface="+mj-ea"/>
                  </a:endParaRPr>
                </a:p>
                <a:p>
                  <a:r>
                    <a:rPr lang="en-US" altLang="zh-CN" sz="1000" dirty="0" smtClean="0">
                      <a:solidFill>
                        <a:schemeClr val="tx1"/>
                      </a:solidFill>
                      <a:latin typeface="+mj-ea"/>
                      <a:ea typeface="+mj-ea"/>
                    </a:rPr>
                    <a:t>d) </a:t>
                  </a:r>
                  <a:r>
                    <a:rPr lang="en-US" altLang="zh-CN" sz="1000" dirty="0" smtClean="0">
                      <a:solidFill>
                        <a:srgbClr val="FF0000"/>
                      </a:solidFill>
                      <a:latin typeface="+mj-ea"/>
                      <a:ea typeface="+mj-ea"/>
                    </a:rPr>
                    <a:t>sp1</a:t>
                  </a:r>
                  <a:r>
                    <a:rPr lang="zh-CN" altLang="en-US" sz="1000" dirty="0">
                      <a:solidFill>
                        <a:srgbClr val="FF0000"/>
                      </a:solidFill>
                      <a:latin typeface="+mj-ea"/>
                      <a:ea typeface="+mj-ea"/>
                    </a:rPr>
                    <a:t>可调用</a:t>
                  </a:r>
                  <a:r>
                    <a:rPr lang="en-US" altLang="zh-CN" sz="1000" dirty="0">
                      <a:solidFill>
                        <a:srgbClr val="FF0000"/>
                      </a:solidFill>
                      <a:latin typeface="+mj-ea"/>
                      <a:ea typeface="+mj-ea"/>
                    </a:rPr>
                    <a:t>sp2</a:t>
                  </a:r>
                  <a:r>
                    <a:rPr lang="zh-CN" altLang="en-US" sz="1000" dirty="0">
                      <a:solidFill>
                        <a:srgbClr val="FF0000"/>
                      </a:solidFill>
                      <a:latin typeface="+mj-ea"/>
                      <a:ea typeface="+mj-ea"/>
                    </a:rPr>
                    <a:t>，</a:t>
                  </a:r>
                  <a:r>
                    <a:rPr lang="en-US" altLang="zh-CN" sz="1000" dirty="0">
                      <a:solidFill>
                        <a:srgbClr val="FF0000"/>
                      </a:solidFill>
                      <a:latin typeface="+mj-ea"/>
                      <a:ea typeface="+mj-ea"/>
                    </a:rPr>
                    <a:t>sp2</a:t>
                  </a:r>
                  <a:r>
                    <a:rPr lang="zh-CN" altLang="en-US" sz="1000" dirty="0">
                      <a:solidFill>
                        <a:srgbClr val="FF0000"/>
                      </a:solidFill>
                      <a:latin typeface="+mj-ea"/>
                      <a:ea typeface="+mj-ea"/>
                    </a:rPr>
                    <a:t>不可调用</a:t>
                  </a:r>
                  <a:r>
                    <a:rPr lang="en-US" altLang="zh-CN" sz="1000" dirty="0">
                      <a:solidFill>
                        <a:srgbClr val="FF0000"/>
                      </a:solidFill>
                      <a:latin typeface="+mj-ea"/>
                      <a:ea typeface="+mj-ea"/>
                    </a:rPr>
                    <a:t>sp1</a:t>
                  </a:r>
                  <a:endParaRPr lang="zh-CN" altLang="en-US" sz="1000" dirty="0">
                    <a:solidFill>
                      <a:srgbClr val="FF0000"/>
                    </a:solidFill>
                    <a:latin typeface="+mj-ea"/>
                    <a:ea typeface="+mj-ea"/>
                  </a:endParaRPr>
                </a:p>
              </p:txBody>
            </p:sp>
            <p:sp>
              <p:nvSpPr>
                <p:cNvPr id="36" name="矩形 35"/>
                <p:cNvSpPr/>
                <p:nvPr/>
              </p:nvSpPr>
              <p:spPr>
                <a:xfrm>
                  <a:off x="3865410" y="2005683"/>
                  <a:ext cx="473386"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编写</a:t>
                  </a:r>
                </a:p>
              </p:txBody>
            </p:sp>
            <p:sp>
              <p:nvSpPr>
                <p:cNvPr id="37" name="矩形 36"/>
                <p:cNvSpPr/>
                <p:nvPr/>
              </p:nvSpPr>
              <p:spPr>
                <a:xfrm>
                  <a:off x="4131791" y="1544947"/>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dirty="0">
                    <a:latin typeface="+mj-ea"/>
                    <a:ea typeface="+mj-ea"/>
                  </a:endParaRPr>
                </a:p>
              </p:txBody>
            </p:sp>
            <p:sp>
              <p:nvSpPr>
                <p:cNvPr id="38" name="矩形 37"/>
                <p:cNvSpPr/>
                <p:nvPr/>
              </p:nvSpPr>
              <p:spPr>
                <a:xfrm>
                  <a:off x="3632021" y="1428750"/>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调整</a:t>
                  </a:r>
                </a:p>
              </p:txBody>
            </p:sp>
            <p:cxnSp>
              <p:nvCxnSpPr>
                <p:cNvPr id="39" name="直接连接符 38"/>
                <p:cNvCxnSpPr>
                  <a:stCxn id="36" idx="2"/>
                  <a:endCxn id="32" idx="0"/>
                </p:cNvCxnSpPr>
                <p:nvPr/>
              </p:nvCxnSpPr>
              <p:spPr>
                <a:xfrm flipH="1">
                  <a:off x="4102102" y="2272483"/>
                  <a:ext cx="1" cy="261156"/>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55" idx="2"/>
                </p:cNvCxnSpPr>
                <p:nvPr/>
              </p:nvCxnSpPr>
              <p:spPr>
                <a:xfrm flipH="1">
                  <a:off x="4730599" y="450711"/>
                  <a:ext cx="274098" cy="25211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a:off x="5056733" y="453737"/>
                <a:ext cx="2402491" cy="2886003"/>
                <a:chOff x="4955396" y="450711"/>
                <a:chExt cx="2402491" cy="2886003"/>
              </a:xfrm>
            </p:grpSpPr>
            <p:sp>
              <p:nvSpPr>
                <p:cNvPr id="41" name="矩形 40"/>
                <p:cNvSpPr/>
                <p:nvPr/>
              </p:nvSpPr>
              <p:spPr>
                <a:xfrm>
                  <a:off x="4955396" y="703976"/>
                  <a:ext cx="1192580" cy="39568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a:latin typeface="+mj-ea"/>
                      <a:ea typeface="+mj-ea"/>
                    </a:rPr>
                    <a:t>表 </a:t>
                  </a:r>
                  <a:r>
                    <a:rPr lang="en-US" altLang="zh-CN" dirty="0">
                      <a:latin typeface="+mj-ea"/>
                      <a:ea typeface="+mj-ea"/>
                    </a:rPr>
                    <a:t>| </a:t>
                  </a:r>
                  <a:r>
                    <a:rPr lang="zh-CN" altLang="en-US" dirty="0" smtClean="0">
                      <a:latin typeface="+mj-ea"/>
                      <a:ea typeface="+mj-ea"/>
                    </a:rPr>
                    <a:t>字段</a:t>
                  </a:r>
                  <a:endParaRPr lang="zh-CN" altLang="en-US" dirty="0">
                    <a:latin typeface="+mj-ea"/>
                    <a:ea typeface="+mj-ea"/>
                  </a:endParaRPr>
                </a:p>
              </p:txBody>
            </p:sp>
            <p:sp>
              <p:nvSpPr>
                <p:cNvPr id="42" name="矩形 41"/>
                <p:cNvSpPr/>
                <p:nvPr/>
              </p:nvSpPr>
              <p:spPr>
                <a:xfrm>
                  <a:off x="5615353" y="1236865"/>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下</a:t>
                  </a:r>
                  <a:r>
                    <a:rPr lang="zh-CN" altLang="en-US" sz="1100" dirty="0" smtClean="0">
                      <a:latin typeface="+mj-ea"/>
                      <a:ea typeface="+mj-ea"/>
                    </a:rPr>
                    <a:t>线</a:t>
                  </a:r>
                  <a:endParaRPr lang="zh-CN" altLang="en-US" dirty="0">
                    <a:latin typeface="+mj-ea"/>
                    <a:ea typeface="+mj-ea"/>
                  </a:endParaRPr>
                </a:p>
              </p:txBody>
            </p:sp>
            <p:cxnSp>
              <p:nvCxnSpPr>
                <p:cNvPr id="43" name="直接连接符 42"/>
                <p:cNvCxnSpPr/>
                <p:nvPr/>
              </p:nvCxnSpPr>
              <p:spPr>
                <a:xfrm>
                  <a:off x="5605296" y="1106638"/>
                  <a:ext cx="10057" cy="903224"/>
                </a:xfrm>
                <a:prstGeom prst="line">
                  <a:avLst/>
                </a:prstGeom>
              </p:spPr>
              <p:style>
                <a:lnRef idx="1">
                  <a:schemeClr val="accent4"/>
                </a:lnRef>
                <a:fillRef idx="0">
                  <a:schemeClr val="accent4"/>
                </a:fillRef>
                <a:effectRef idx="0">
                  <a:schemeClr val="accent4"/>
                </a:effectRef>
                <a:fontRef idx="minor">
                  <a:schemeClr val="tx1"/>
                </a:fontRef>
              </p:style>
            </p:cxnSp>
            <p:sp>
              <p:nvSpPr>
                <p:cNvPr id="44" name="矩形 43"/>
                <p:cNvSpPr/>
                <p:nvPr/>
              </p:nvSpPr>
              <p:spPr>
                <a:xfrm>
                  <a:off x="5610324" y="1581401"/>
                  <a:ext cx="471806"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dirty="0">
                    <a:latin typeface="+mj-ea"/>
                    <a:ea typeface="+mj-ea"/>
                  </a:endParaRPr>
                </a:p>
              </p:txBody>
            </p:sp>
            <p:sp>
              <p:nvSpPr>
                <p:cNvPr id="45" name="矩形 44"/>
                <p:cNvSpPr/>
                <p:nvPr/>
              </p:nvSpPr>
              <p:spPr>
                <a:xfrm>
                  <a:off x="5138519" y="1418120"/>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调整</a:t>
                  </a:r>
                </a:p>
              </p:txBody>
            </p:sp>
            <p:sp>
              <p:nvSpPr>
                <p:cNvPr id="46" name="流程图: 决策 45"/>
                <p:cNvSpPr/>
                <p:nvPr/>
              </p:nvSpPr>
              <p:spPr>
                <a:xfrm>
                  <a:off x="5327321" y="2529318"/>
                  <a:ext cx="576064"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47" name="肘形连接符 46"/>
                <p:cNvCxnSpPr>
                  <a:stCxn id="46" idx="1"/>
                  <a:endCxn id="49" idx="1"/>
                </p:cNvCxnSpPr>
                <p:nvPr/>
              </p:nvCxnSpPr>
              <p:spPr>
                <a:xfrm rot="10800000" flipH="1">
                  <a:off x="5327321" y="2139438"/>
                  <a:ext cx="41282" cy="659625"/>
                </a:xfrm>
                <a:prstGeom prst="bentConnector3">
                  <a:avLst>
                    <a:gd name="adj1" fmla="val -553752"/>
                  </a:avLst>
                </a:prstGeom>
                <a:ln>
                  <a:tailEnd type="arrow"/>
                </a:ln>
              </p:spPr>
              <p:style>
                <a:lnRef idx="1">
                  <a:schemeClr val="accent2"/>
                </a:lnRef>
                <a:fillRef idx="0">
                  <a:schemeClr val="accent2"/>
                </a:fillRef>
                <a:effectRef idx="0">
                  <a:schemeClr val="accent2"/>
                </a:effectRef>
                <a:fontRef idx="minor">
                  <a:schemeClr val="tx1"/>
                </a:fontRef>
              </p:style>
            </p:cxnSp>
            <p:sp>
              <p:nvSpPr>
                <p:cNvPr id="48" name="矩形 47"/>
                <p:cNvSpPr/>
                <p:nvPr/>
              </p:nvSpPr>
              <p:spPr>
                <a:xfrm>
                  <a:off x="5090904" y="2278748"/>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49" name="矩形 48"/>
                <p:cNvSpPr/>
                <p:nvPr/>
              </p:nvSpPr>
              <p:spPr>
                <a:xfrm>
                  <a:off x="5368603" y="2006037"/>
                  <a:ext cx="473386"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编写</a:t>
                  </a:r>
                </a:p>
              </p:txBody>
            </p:sp>
            <p:cxnSp>
              <p:nvCxnSpPr>
                <p:cNvPr id="50" name="直接连接符 49"/>
                <p:cNvCxnSpPr>
                  <a:stCxn id="49" idx="2"/>
                  <a:endCxn id="46" idx="0"/>
                </p:cNvCxnSpPr>
                <p:nvPr/>
              </p:nvCxnSpPr>
              <p:spPr>
                <a:xfrm>
                  <a:off x="5605296" y="2272837"/>
                  <a:ext cx="10057" cy="256481"/>
                </a:xfrm>
                <a:prstGeom prst="line">
                  <a:avLst/>
                </a:prstGeom>
              </p:spPr>
              <p:style>
                <a:lnRef idx="1">
                  <a:schemeClr val="accent4"/>
                </a:lnRef>
                <a:fillRef idx="0">
                  <a:schemeClr val="accent4"/>
                </a:fillRef>
                <a:effectRef idx="0">
                  <a:schemeClr val="accent4"/>
                </a:effectRef>
                <a:fontRef idx="minor">
                  <a:schemeClr val="tx1"/>
                </a:fontRef>
              </p:style>
            </p:cxnSp>
            <p:sp>
              <p:nvSpPr>
                <p:cNvPr id="51" name="线形标注 1 50"/>
                <p:cNvSpPr/>
                <p:nvPr/>
              </p:nvSpPr>
              <p:spPr>
                <a:xfrm>
                  <a:off x="6255058" y="942140"/>
                  <a:ext cx="1102829" cy="954032"/>
                </a:xfrm>
                <a:prstGeom prst="borderCallout1">
                  <a:avLst>
                    <a:gd name="adj1" fmla="val 52383"/>
                    <a:gd name="adj2" fmla="val -453"/>
                    <a:gd name="adj3" fmla="val -23148"/>
                    <a:gd name="adj4" fmla="val -10702"/>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表命名的数字只可以</a:t>
                  </a:r>
                  <a:r>
                    <a:rPr lang="en-US" altLang="zh-CN" sz="1000" dirty="0" smtClean="0">
                      <a:solidFill>
                        <a:srgbClr val="FF0000"/>
                      </a:solidFill>
                      <a:latin typeface="+mj-ea"/>
                      <a:ea typeface="+mj-ea"/>
                    </a:rPr>
                    <a:t>(YYYYMM:201401)</a:t>
                  </a:r>
                  <a:r>
                    <a:rPr lang="zh-CN" altLang="en-US" sz="1000" dirty="0" smtClean="0">
                      <a:solidFill>
                        <a:srgbClr val="FF0000"/>
                      </a:solidFill>
                      <a:latin typeface="+mj-ea"/>
                      <a:ea typeface="+mj-ea"/>
                    </a:rPr>
                    <a:t>形式出现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zh-CN" altLang="en-US" sz="1000" dirty="0" smtClean="0">
                      <a:solidFill>
                        <a:srgbClr val="FF0000"/>
                      </a:solidFill>
                      <a:latin typeface="+mj-ea"/>
                      <a:ea typeface="+mj-ea"/>
                    </a:rPr>
                    <a:t>字段</a:t>
                  </a:r>
                  <a:r>
                    <a:rPr lang="zh-CN" altLang="en-US" sz="1000" dirty="0">
                      <a:solidFill>
                        <a:srgbClr val="FF0000"/>
                      </a:solidFill>
                      <a:latin typeface="+mj-ea"/>
                      <a:ea typeface="+mj-ea"/>
                    </a:rPr>
                    <a:t>命名不可出现</a:t>
                  </a:r>
                  <a:r>
                    <a:rPr lang="zh-CN" altLang="en-US" sz="1000" dirty="0" smtClean="0">
                      <a:solidFill>
                        <a:srgbClr val="FF0000"/>
                      </a:solidFill>
                      <a:latin typeface="+mj-ea"/>
                      <a:ea typeface="+mj-ea"/>
                    </a:rPr>
                    <a:t>下划线</a:t>
                  </a:r>
                  <a:r>
                    <a:rPr lang="en-US" altLang="zh-CN" sz="1000" dirty="0" smtClean="0">
                      <a:solidFill>
                        <a:srgbClr val="FF0000"/>
                      </a:solidFill>
                      <a:latin typeface="+mj-ea"/>
                      <a:ea typeface="+mj-ea"/>
                    </a:rPr>
                    <a:t>(_)</a:t>
                  </a:r>
                  <a:endParaRPr lang="zh-CN" altLang="en-US" sz="1000" dirty="0">
                    <a:solidFill>
                      <a:srgbClr val="FF0000"/>
                    </a:solidFill>
                    <a:latin typeface="+mj-ea"/>
                    <a:ea typeface="+mj-ea"/>
                  </a:endParaRPr>
                </a:p>
              </p:txBody>
            </p:sp>
            <p:sp>
              <p:nvSpPr>
                <p:cNvPr id="52" name="线形标注 1 51"/>
                <p:cNvSpPr/>
                <p:nvPr/>
              </p:nvSpPr>
              <p:spPr>
                <a:xfrm>
                  <a:off x="6210381" y="2419273"/>
                  <a:ext cx="1138789" cy="624025"/>
                </a:xfrm>
                <a:prstGeom prst="borderCallout1">
                  <a:avLst>
                    <a:gd name="adj1" fmla="val 44035"/>
                    <a:gd name="adj2" fmla="val 1149"/>
                    <a:gd name="adj3" fmla="val -64990"/>
                    <a:gd name="adj4" fmla="val -33025"/>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无</a:t>
                  </a:r>
                  <a:r>
                    <a:rPr lang="zh-CN" altLang="en-US" sz="1000" dirty="0">
                      <a:solidFill>
                        <a:srgbClr val="FF0000"/>
                      </a:solidFill>
                      <a:latin typeface="+mj-ea"/>
                      <a:ea typeface="+mj-ea"/>
                    </a:rPr>
                    <a:t>编写</a:t>
                  </a:r>
                  <a:r>
                    <a:rPr lang="zh-CN" altLang="en-US" sz="1000" dirty="0" smtClean="0">
                      <a:solidFill>
                        <a:srgbClr val="FF0000"/>
                      </a:solidFill>
                      <a:latin typeface="+mj-ea"/>
                      <a:ea typeface="+mj-ea"/>
                    </a:rPr>
                    <a:t>模板</a:t>
                  </a:r>
                  <a:r>
                    <a:rPr lang="zh-CN" altLang="en-US" sz="1000" dirty="0">
                      <a:solidFill>
                        <a:srgbClr val="FF0000"/>
                      </a:solidFill>
                      <a:latin typeface="+mj-ea"/>
                      <a:ea typeface="+mj-ea"/>
                    </a:rPr>
                    <a:t>，</a:t>
                  </a:r>
                  <a:r>
                    <a:rPr lang="zh-CN" altLang="en-US" sz="1000" dirty="0" smtClean="0">
                      <a:solidFill>
                        <a:srgbClr val="FF0000"/>
                      </a:solidFill>
                      <a:latin typeface="+mj-ea"/>
                      <a:ea typeface="+mj-ea"/>
                    </a:rPr>
                    <a:t>按日常编写即可</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zh-CN" altLang="en-US" sz="1000" dirty="0" smtClean="0">
                      <a:solidFill>
                        <a:srgbClr val="FF0000"/>
                      </a:solidFill>
                      <a:latin typeface="+mj-ea"/>
                      <a:ea typeface="+mj-ea"/>
                    </a:rPr>
                    <a:t>必须添加字段描述</a:t>
                  </a:r>
                  <a:endParaRPr lang="zh-CN" altLang="en-US" sz="1000" dirty="0">
                    <a:solidFill>
                      <a:srgbClr val="FF0000"/>
                    </a:solidFill>
                    <a:latin typeface="+mj-ea"/>
                    <a:ea typeface="+mj-ea"/>
                  </a:endParaRPr>
                </a:p>
              </p:txBody>
            </p:sp>
            <p:sp>
              <p:nvSpPr>
                <p:cNvPr id="54" name="矩形 53"/>
                <p:cNvSpPr/>
                <p:nvPr/>
              </p:nvSpPr>
              <p:spPr>
                <a:xfrm>
                  <a:off x="5615353" y="3080802"/>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cxnSp>
              <p:nvCxnSpPr>
                <p:cNvPr id="57" name="直接连接符 56"/>
                <p:cNvCxnSpPr>
                  <a:stCxn id="55" idx="2"/>
                </p:cNvCxnSpPr>
                <p:nvPr/>
              </p:nvCxnSpPr>
              <p:spPr>
                <a:xfrm>
                  <a:off x="5004697" y="450711"/>
                  <a:ext cx="539781" cy="252112"/>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90" name="肘形连接符 89"/>
              <p:cNvCxnSpPr>
                <a:stCxn id="32" idx="2"/>
                <a:endCxn id="46" idx="2"/>
              </p:cNvCxnSpPr>
              <p:nvPr/>
            </p:nvCxnSpPr>
            <p:spPr>
              <a:xfrm rot="5400000" flipH="1" flipV="1">
                <a:off x="4748216" y="2103808"/>
                <a:ext cx="449" cy="1936498"/>
              </a:xfrm>
              <a:prstGeom prst="bentConnector3">
                <a:avLst>
                  <a:gd name="adj1" fmla="val -50913140"/>
                </a:avLst>
              </a:prstGeom>
            </p:spPr>
            <p:style>
              <a:lnRef idx="1">
                <a:schemeClr val="accent1"/>
              </a:lnRef>
              <a:fillRef idx="0">
                <a:schemeClr val="accent1"/>
              </a:fillRef>
              <a:effectRef idx="0">
                <a:schemeClr val="accent1"/>
              </a:effectRef>
              <a:fontRef idx="minor">
                <a:schemeClr val="tx1"/>
              </a:fontRef>
            </p:style>
          </p:cxnSp>
        </p:grpSp>
        <p:graphicFrame>
          <p:nvGraphicFramePr>
            <p:cNvPr id="3" name="对象 2"/>
            <p:cNvGraphicFramePr>
              <a:graphicFrameLocks noChangeAspect="1"/>
            </p:cNvGraphicFramePr>
            <p:nvPr>
              <p:extLst>
                <p:ext uri="{D42A27DB-BD31-4B8C-83A1-F6EECF244321}">
                  <p14:modId xmlns:p14="http://schemas.microsoft.com/office/powerpoint/2010/main" val="4086874111"/>
                </p:ext>
              </p:extLst>
            </p:nvPr>
          </p:nvGraphicFramePr>
          <p:xfrm>
            <a:off x="3560273" y="1829816"/>
            <a:ext cx="914400" cy="825890"/>
          </p:xfrm>
          <a:graphic>
            <a:graphicData uri="http://schemas.openxmlformats.org/presentationml/2006/ole">
              <mc:AlternateContent xmlns:mc="http://schemas.openxmlformats.org/markup-compatibility/2006">
                <mc:Choice xmlns:v="urn:schemas-microsoft-com:vml" Requires="v">
                  <p:oleObj spid="_x0000_s18482" name="工作表" showAsIcon="1" r:id="rId3" imgW="914400" imgH="828720" progId="Excel.Sheet.12">
                    <p:embed/>
                  </p:oleObj>
                </mc:Choice>
                <mc:Fallback>
                  <p:oleObj name="工作表" showAsIcon="1" r:id="rId3" imgW="914400" imgH="828720" progId="Excel.Sheet.12">
                    <p:embed/>
                    <p:pic>
                      <p:nvPicPr>
                        <p:cNvPr id="0" name=""/>
                        <p:cNvPicPr/>
                        <p:nvPr/>
                      </p:nvPicPr>
                      <p:blipFill>
                        <a:blip r:embed="rId4"/>
                        <a:stretch>
                          <a:fillRect/>
                        </a:stretch>
                      </p:blipFill>
                      <p:spPr>
                        <a:xfrm>
                          <a:off x="3560273" y="1829816"/>
                          <a:ext cx="914400" cy="825890"/>
                        </a:xfrm>
                        <a:prstGeom prst="rect">
                          <a:avLst/>
                        </a:prstGeom>
                      </p:spPr>
                    </p:pic>
                  </p:oleObj>
                </mc:Fallback>
              </mc:AlternateContent>
            </a:graphicData>
          </a:graphic>
        </p:graphicFrame>
      </p:grpSp>
    </p:spTree>
    <p:extLst>
      <p:ext uri="{BB962C8B-B14F-4D97-AF65-F5344CB8AC3E}">
        <p14:creationId xmlns:p14="http://schemas.microsoft.com/office/powerpoint/2010/main" val="25496706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2"/>
          <p:cNvSpPr txBox="1">
            <a:spLocks noChangeArrowheads="1"/>
          </p:cNvSpPr>
          <p:nvPr/>
        </p:nvSpPr>
        <p:spPr bwMode="auto">
          <a:xfrm>
            <a:off x="971600" y="1196752"/>
            <a:ext cx="6912768" cy="3816424"/>
          </a:xfrm>
          <a:prstGeom prst="rect">
            <a:avLst/>
          </a:prstGeom>
          <a:solidFill>
            <a:schemeClr val="bg1"/>
          </a:solidFill>
          <a:ln>
            <a:solidFill>
              <a:srgbClr val="00B0F0"/>
            </a:solidFill>
            <a:headEnd/>
            <a:tailEnd/>
          </a:ln>
        </p:spPr>
        <p:style>
          <a:lnRef idx="1">
            <a:schemeClr val="accent5"/>
          </a:lnRef>
          <a:fillRef idx="3">
            <a:schemeClr val="accent5"/>
          </a:fillRef>
          <a:effectRef idx="2">
            <a:schemeClr val="accent5"/>
          </a:effectRef>
          <a:fontRef idx="minor">
            <a:schemeClr val="lt1"/>
          </a:fontRef>
        </p:style>
        <p:txBody>
          <a:bodyPr rot="0" vert="horz" wrap="square" lIns="91440" tIns="45720" rIns="91440" bIns="45720" anchor="t" anchorCtr="0">
            <a:noAutofit/>
          </a:bodyPr>
          <a:lstStyle/>
          <a:p>
            <a:pPr algn="l">
              <a:spcAft>
                <a:spcPts val="0"/>
              </a:spcAft>
            </a:pPr>
            <a:r>
              <a:rPr lang="en-US" sz="1400" kern="0" dirty="0">
                <a:solidFill>
                  <a:srgbClr val="008000"/>
                </a:solidFill>
                <a:effectLst/>
                <a:latin typeface="Courier New"/>
                <a:ea typeface="宋体"/>
                <a:cs typeface="Times New Roman"/>
              </a:rPr>
              <a:t>/****************************** </a:t>
            </a:r>
            <a:r>
              <a:rPr lang="zh-CN" sz="1400" kern="0" dirty="0">
                <a:solidFill>
                  <a:srgbClr val="008000"/>
                </a:solidFill>
                <a:effectLst/>
                <a:latin typeface="Courier New"/>
                <a:ea typeface="宋体"/>
                <a:cs typeface="Courier New"/>
              </a:rPr>
              <a:t>功能描述：</a:t>
            </a:r>
            <a:r>
              <a:rPr lang="en-US" sz="1400" kern="0" dirty="0">
                <a:solidFill>
                  <a:srgbClr val="008000"/>
                </a:solidFill>
                <a:effectLst/>
                <a:latin typeface="Courier New"/>
                <a:ea typeface="宋体"/>
                <a:cs typeface="Times New Roman"/>
              </a:rPr>
              <a:t>&lt;</a:t>
            </a:r>
            <a:r>
              <a:rPr lang="zh-CN" sz="1400" kern="0" dirty="0">
                <a:solidFill>
                  <a:srgbClr val="008000"/>
                </a:solidFill>
                <a:effectLst/>
                <a:latin typeface="Courier New"/>
                <a:ea typeface="宋体"/>
                <a:cs typeface="Courier New"/>
              </a:rPr>
              <a:t>填写编写对象要实现的功能</a:t>
            </a:r>
            <a:r>
              <a:rPr lang="en-US" sz="1400" kern="0" dirty="0">
                <a:solidFill>
                  <a:srgbClr val="008000"/>
                </a:solidFill>
                <a:effectLst/>
                <a:latin typeface="Courier New"/>
                <a:ea typeface="宋体"/>
                <a:cs typeface="Times New Roman"/>
              </a:rPr>
              <a:t>&gt;</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   </a:t>
            </a:r>
            <a:r>
              <a:rPr lang="zh-CN" sz="1400" kern="0" dirty="0">
                <a:solidFill>
                  <a:srgbClr val="008000"/>
                </a:solidFill>
                <a:effectLst/>
                <a:latin typeface="Courier New"/>
                <a:ea typeface="宋体"/>
                <a:cs typeface="Courier New"/>
              </a:rPr>
              <a:t>创建者：</a:t>
            </a:r>
            <a:r>
              <a:rPr lang="en-US" sz="1400" kern="0" dirty="0">
                <a:solidFill>
                  <a:srgbClr val="008000"/>
                </a:solidFill>
                <a:effectLst/>
                <a:latin typeface="Courier New"/>
                <a:ea typeface="宋体"/>
                <a:cs typeface="Times New Roman"/>
              </a:rPr>
              <a:t>&lt;</a:t>
            </a:r>
            <a:r>
              <a:rPr lang="zh-CN" sz="1400" kern="0" dirty="0">
                <a:solidFill>
                  <a:srgbClr val="008000"/>
                </a:solidFill>
                <a:effectLst/>
                <a:latin typeface="Courier New"/>
                <a:ea typeface="宋体"/>
                <a:cs typeface="Courier New"/>
              </a:rPr>
              <a:t>新建人〉</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   </a:t>
            </a:r>
            <a:r>
              <a:rPr lang="zh-CN" sz="1400" kern="0" dirty="0">
                <a:solidFill>
                  <a:srgbClr val="008000"/>
                </a:solidFill>
                <a:effectLst/>
                <a:latin typeface="Courier New"/>
                <a:ea typeface="宋体"/>
                <a:cs typeface="Courier New"/>
              </a:rPr>
              <a:t>创建日期：</a:t>
            </a:r>
            <a:r>
              <a:rPr lang="en-US" sz="1400" kern="0" dirty="0">
                <a:solidFill>
                  <a:srgbClr val="008000"/>
                </a:solidFill>
                <a:effectLst/>
                <a:latin typeface="Courier New"/>
                <a:ea typeface="宋体"/>
                <a:cs typeface="Times New Roman"/>
              </a:rPr>
              <a:t>&lt;</a:t>
            </a:r>
            <a:r>
              <a:rPr lang="zh-CN" sz="1400" kern="0" dirty="0">
                <a:solidFill>
                  <a:srgbClr val="008000"/>
                </a:solidFill>
                <a:effectLst/>
                <a:latin typeface="Courier New"/>
                <a:ea typeface="宋体"/>
                <a:cs typeface="Courier New"/>
              </a:rPr>
              <a:t>填写日期</a:t>
            </a:r>
            <a:r>
              <a:rPr lang="en-US" sz="1400" kern="0" dirty="0">
                <a:solidFill>
                  <a:srgbClr val="008000"/>
                </a:solidFill>
                <a:effectLst/>
                <a:latin typeface="Courier New"/>
                <a:ea typeface="宋体"/>
                <a:cs typeface="Times New Roman"/>
              </a:rPr>
              <a:t>&gt;</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   </a:t>
            </a:r>
            <a:r>
              <a:rPr lang="zh-CN" sz="1400" kern="0" dirty="0">
                <a:solidFill>
                  <a:srgbClr val="008000"/>
                </a:solidFill>
                <a:effectLst/>
                <a:latin typeface="Courier New"/>
                <a:ea typeface="宋体"/>
                <a:cs typeface="Courier New"/>
              </a:rPr>
              <a:t>备注说明：</a:t>
            </a:r>
            <a:r>
              <a:rPr lang="en-US" sz="1400" kern="0" dirty="0">
                <a:solidFill>
                  <a:srgbClr val="008000"/>
                </a:solidFill>
                <a:effectLst/>
                <a:latin typeface="Courier New"/>
                <a:ea typeface="宋体"/>
                <a:cs typeface="Times New Roman"/>
              </a:rPr>
              <a:t>&lt;</a:t>
            </a:r>
            <a:r>
              <a:rPr lang="zh-CN" sz="1400" kern="0" dirty="0">
                <a:solidFill>
                  <a:srgbClr val="008000"/>
                </a:solidFill>
                <a:effectLst/>
                <a:latin typeface="Courier New"/>
                <a:ea typeface="宋体"/>
                <a:cs typeface="Courier New"/>
              </a:rPr>
              <a:t>执行频率和其他特别说明</a:t>
            </a:r>
            <a:r>
              <a:rPr lang="en-US" sz="1400" kern="0" dirty="0">
                <a:solidFill>
                  <a:srgbClr val="008000"/>
                </a:solidFill>
                <a:effectLst/>
                <a:latin typeface="Courier New"/>
                <a:ea typeface="宋体"/>
                <a:cs typeface="Times New Roman"/>
              </a:rPr>
              <a:t>&gt;</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Change Log</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Date                 Changer             Description</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 </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&lt;</a:t>
            </a:r>
            <a:r>
              <a:rPr lang="zh-CN" sz="1400" kern="0" dirty="0">
                <a:solidFill>
                  <a:srgbClr val="008000"/>
                </a:solidFill>
                <a:effectLst/>
                <a:latin typeface="Courier New"/>
                <a:ea typeface="宋体"/>
                <a:cs typeface="Courier New"/>
              </a:rPr>
              <a:t>新建或修改日期</a:t>
            </a:r>
            <a:r>
              <a:rPr lang="en-US" sz="1400" kern="0" dirty="0">
                <a:solidFill>
                  <a:srgbClr val="008000"/>
                </a:solidFill>
                <a:effectLst/>
                <a:latin typeface="Courier New"/>
                <a:ea typeface="宋体"/>
                <a:cs typeface="Times New Roman"/>
              </a:rPr>
              <a:t>&gt;   &lt;</a:t>
            </a:r>
            <a:r>
              <a:rPr lang="zh-CN" sz="1400" kern="0" dirty="0">
                <a:solidFill>
                  <a:srgbClr val="008000"/>
                </a:solidFill>
                <a:effectLst/>
                <a:latin typeface="Courier New"/>
                <a:ea typeface="宋体"/>
                <a:cs typeface="Courier New"/>
              </a:rPr>
              <a:t>新建或修改人</a:t>
            </a:r>
            <a:r>
              <a:rPr lang="en-US" sz="1400" kern="0" dirty="0">
                <a:solidFill>
                  <a:srgbClr val="008000"/>
                </a:solidFill>
                <a:effectLst/>
                <a:latin typeface="Courier New"/>
                <a:ea typeface="宋体"/>
                <a:cs typeface="Times New Roman"/>
              </a:rPr>
              <a:t>&gt;    &lt;</a:t>
            </a:r>
            <a:r>
              <a:rPr lang="zh-CN" sz="1400" kern="0" dirty="0">
                <a:solidFill>
                  <a:srgbClr val="008000"/>
                </a:solidFill>
                <a:effectLst/>
                <a:latin typeface="Courier New"/>
                <a:ea typeface="宋体"/>
                <a:cs typeface="Courier New"/>
              </a:rPr>
              <a:t>新建或修改的内容简述</a:t>
            </a:r>
            <a:r>
              <a:rPr lang="en-US" sz="1400" kern="0" dirty="0">
                <a:solidFill>
                  <a:srgbClr val="008000"/>
                </a:solidFill>
                <a:effectLst/>
                <a:latin typeface="Courier New"/>
                <a:ea typeface="宋体"/>
                <a:cs typeface="Times New Roman"/>
              </a:rPr>
              <a:t>&gt;</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a:t>
            </a:r>
            <a:endParaRPr lang="zh-CN" sz="1600" kern="100" dirty="0">
              <a:effectLst/>
              <a:ea typeface="宋体"/>
              <a:cs typeface="Times New Roman"/>
            </a:endParaRPr>
          </a:p>
          <a:p>
            <a:pPr algn="l">
              <a:spcAft>
                <a:spcPts val="0"/>
              </a:spcAft>
            </a:pPr>
            <a:r>
              <a:rPr lang="en-US" sz="1400" kern="0" dirty="0">
                <a:solidFill>
                  <a:srgbClr val="008000"/>
                </a:solidFill>
                <a:effectLst/>
                <a:latin typeface="Courier New"/>
                <a:ea typeface="宋体"/>
                <a:cs typeface="Times New Roman"/>
              </a:rPr>
              <a:t>***************************/</a:t>
            </a:r>
            <a:endParaRPr lang="zh-CN" sz="1600" kern="100" dirty="0">
              <a:effectLst/>
              <a:ea typeface="宋体"/>
              <a:cs typeface="Times New Roman"/>
            </a:endParaRPr>
          </a:p>
          <a:p>
            <a:pPr marL="137160">
              <a:spcAft>
                <a:spcPts val="0"/>
              </a:spcAft>
            </a:pPr>
            <a:r>
              <a:rPr lang="en-US" sz="2000" dirty="0">
                <a:effectLst/>
                <a:latin typeface="宋体"/>
                <a:cs typeface="宋体"/>
              </a:rPr>
              <a:t> </a:t>
            </a:r>
            <a:endParaRPr lang="zh-CN" sz="2000" dirty="0">
              <a:effectLst/>
              <a:latin typeface="宋体"/>
              <a:cs typeface="宋体"/>
            </a:endParaRPr>
          </a:p>
        </p:txBody>
      </p:sp>
      <p:sp>
        <p:nvSpPr>
          <p:cNvPr id="2" name="标题 1"/>
          <p:cNvSpPr>
            <a:spLocks noGrp="1"/>
          </p:cNvSpPr>
          <p:nvPr>
            <p:ph type="title"/>
          </p:nvPr>
        </p:nvSpPr>
        <p:spPr/>
        <p:txBody>
          <a:bodyPr/>
          <a:lstStyle/>
          <a:p>
            <a:r>
              <a:rPr lang="en-US" altLang="zh-CN" dirty="0" smtClean="0"/>
              <a:t>SQL</a:t>
            </a:r>
            <a:r>
              <a:rPr lang="zh-CN" altLang="en-US" dirty="0" smtClean="0"/>
              <a:t>对象</a:t>
            </a:r>
            <a:r>
              <a:rPr lang="zh-CN" altLang="en-US" dirty="0"/>
              <a:t>变更</a:t>
            </a:r>
            <a:r>
              <a:rPr lang="zh-CN" altLang="en-US" dirty="0" smtClean="0"/>
              <a:t>编写</a:t>
            </a:r>
            <a:r>
              <a:rPr lang="en-US" altLang="zh-CN" dirty="0" smtClean="0"/>
              <a:t>(</a:t>
            </a:r>
            <a:r>
              <a:rPr lang="zh-CN" altLang="en-US" dirty="0" smtClean="0">
                <a:solidFill>
                  <a:srgbClr val="FF0000"/>
                </a:solidFill>
              </a:rPr>
              <a:t>模板</a:t>
            </a:r>
            <a:r>
              <a:rPr lang="en-US" altLang="zh-CN" dirty="0" smtClean="0"/>
              <a:t>)</a:t>
            </a:r>
            <a:endParaRPr lang="zh-CN" altLang="en-US" dirty="0"/>
          </a:p>
        </p:txBody>
      </p:sp>
      <p:sp>
        <p:nvSpPr>
          <p:cNvPr id="5" name="矩形 4"/>
          <p:cNvSpPr/>
          <p:nvPr/>
        </p:nvSpPr>
        <p:spPr>
          <a:xfrm>
            <a:off x="3131840" y="3997513"/>
            <a:ext cx="4968552" cy="1015663"/>
          </a:xfrm>
          <a:prstGeom prst="rect">
            <a:avLst/>
          </a:prstGeom>
          <a:noFill/>
        </p:spPr>
        <p:txBody>
          <a:bodyPr wrap="square" lIns="91440" tIns="45720" rIns="91440" bIns="45720">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r>
              <a:rPr lang="en-US" altLang="zh-CN" sz="20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楷体" pitchFamily="49" charset="-122"/>
                <a:ea typeface="楷体" pitchFamily="49" charset="-122"/>
              </a:rPr>
              <a:t>SQL</a:t>
            </a:r>
            <a:r>
              <a:rPr lang="zh-CN" altLang="en-US" sz="20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楷体" pitchFamily="49" charset="-122"/>
                <a:ea typeface="楷体" pitchFamily="49" charset="-122"/>
              </a:rPr>
              <a:t>对象编写信息描述是为了</a:t>
            </a:r>
            <a:r>
              <a:rPr lang="zh-CN" altLang="en-US" sz="20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楷体" pitchFamily="49" charset="-122"/>
                <a:ea typeface="楷体" pitchFamily="49" charset="-122"/>
              </a:rPr>
              <a:t>方便记录存储过程的修改</a:t>
            </a:r>
            <a:r>
              <a:rPr lang="zh-CN" altLang="en-US" sz="20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楷体" pitchFamily="49" charset="-122"/>
                <a:ea typeface="楷体" pitchFamily="49" charset="-122"/>
              </a:rPr>
              <a:t>过程</a:t>
            </a:r>
            <a:r>
              <a:rPr lang="zh-CN" altLang="en-US" sz="20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楷体" pitchFamily="49" charset="-122"/>
                <a:ea typeface="楷体" pitchFamily="49" charset="-122"/>
              </a:rPr>
              <a:t>和</a:t>
            </a:r>
            <a:r>
              <a:rPr lang="zh-CN" altLang="en-US" sz="20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楷体" pitchFamily="49" charset="-122"/>
                <a:ea typeface="楷体" pitchFamily="49" charset="-122"/>
              </a:rPr>
              <a:t>找到所有者，快速了解存储过程的功能有助于故障处理。</a:t>
            </a:r>
            <a:endParaRPr lang="zh-CN" altLang="en-US" sz="54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楷体" pitchFamily="49" charset="-122"/>
              <a:ea typeface="楷体" pitchFamily="49" charset="-122"/>
            </a:endParaRPr>
          </a:p>
        </p:txBody>
      </p:sp>
    </p:spTree>
    <p:extLst>
      <p:ext uri="{BB962C8B-B14F-4D97-AF65-F5344CB8AC3E}">
        <p14:creationId xmlns:p14="http://schemas.microsoft.com/office/powerpoint/2010/main" val="289556569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T-SQL</a:t>
            </a:r>
            <a:r>
              <a:rPr lang="zh-CN" altLang="en-US" dirty="0" smtClean="0"/>
              <a:t>编写规范与注意事项</a:t>
            </a:r>
            <a:endParaRPr lang="zh-CN" altLang="en-US" dirty="0"/>
          </a:p>
        </p:txBody>
      </p:sp>
      <p:sp>
        <p:nvSpPr>
          <p:cNvPr id="3" name="内容占位符 2"/>
          <p:cNvSpPr>
            <a:spLocks noGrp="1"/>
          </p:cNvSpPr>
          <p:nvPr>
            <p:ph idx="1"/>
          </p:nvPr>
        </p:nvSpPr>
        <p:spPr>
          <a:xfrm>
            <a:off x="822960" y="1100628"/>
            <a:ext cx="7520940" cy="5208692"/>
          </a:xfrm>
          <a:solidFill>
            <a:schemeClr val="bg1"/>
          </a:solidFill>
        </p:spPr>
        <p:txBody>
          <a:bodyPr>
            <a:normAutofit fontScale="92500" lnSpcReduction="10000"/>
          </a:bodyPr>
          <a:lstStyle/>
          <a:p>
            <a:r>
              <a:rPr lang="zh-CN" altLang="en-US" dirty="0" smtClean="0">
                <a:latin typeface="+mj-ea"/>
                <a:ea typeface="+mj-ea"/>
              </a:rPr>
              <a:t>必须使用</a:t>
            </a:r>
            <a:endParaRPr lang="en-US" altLang="zh-CN" dirty="0" smtClean="0">
              <a:latin typeface="+mj-ea"/>
              <a:ea typeface="+mj-ea"/>
            </a:endParaRPr>
          </a:p>
          <a:p>
            <a:pPr lvl="1"/>
            <a:r>
              <a:rPr lang="en-US" altLang="zh-CN" dirty="0" smtClean="0">
                <a:latin typeface="+mj-ea"/>
                <a:ea typeface="+mj-ea"/>
              </a:rPr>
              <a:t>SP</a:t>
            </a:r>
            <a:r>
              <a:rPr lang="zh-CN" altLang="en-US" dirty="0" smtClean="0">
                <a:latin typeface="+mj-ea"/>
                <a:ea typeface="+mj-ea"/>
              </a:rPr>
              <a:t>必须</a:t>
            </a:r>
            <a:r>
              <a:rPr lang="zh-CN" altLang="en-US" dirty="0">
                <a:latin typeface="+mj-ea"/>
                <a:ea typeface="+mj-ea"/>
              </a:rPr>
              <a:t>设置</a:t>
            </a:r>
            <a:r>
              <a:rPr lang="en-US" altLang="zh-CN" dirty="0" smtClean="0">
                <a:solidFill>
                  <a:srgbClr val="FF0000"/>
                </a:solidFill>
                <a:latin typeface="+mj-ea"/>
                <a:ea typeface="+mj-ea"/>
              </a:rPr>
              <a:t>LOCK_TIMEOUT</a:t>
            </a:r>
            <a:endParaRPr lang="en-US" altLang="zh-CN" dirty="0">
              <a:solidFill>
                <a:srgbClr val="FF0000"/>
              </a:solidFill>
              <a:latin typeface="+mj-ea"/>
              <a:ea typeface="+mj-ea"/>
            </a:endParaRPr>
          </a:p>
          <a:p>
            <a:pPr lvl="1"/>
            <a:r>
              <a:rPr lang="en-US" altLang="zh-CN" dirty="0">
                <a:latin typeface="+mj-ea"/>
                <a:ea typeface="+mj-ea"/>
              </a:rPr>
              <a:t>UPDATE</a:t>
            </a:r>
            <a:r>
              <a:rPr lang="zh-CN" altLang="en-US" dirty="0">
                <a:latin typeface="+mj-ea"/>
                <a:ea typeface="+mj-ea"/>
              </a:rPr>
              <a:t>语句必须加</a:t>
            </a:r>
            <a:r>
              <a:rPr lang="en-US" altLang="zh-CN" dirty="0">
                <a:solidFill>
                  <a:srgbClr val="FF0000"/>
                </a:solidFill>
                <a:latin typeface="+mj-ea"/>
                <a:ea typeface="+mj-ea"/>
              </a:rPr>
              <a:t>WHERE</a:t>
            </a:r>
            <a:r>
              <a:rPr lang="zh-CN" altLang="en-US" dirty="0">
                <a:solidFill>
                  <a:srgbClr val="FF0000"/>
                </a:solidFill>
                <a:latin typeface="+mj-ea"/>
                <a:ea typeface="+mj-ea"/>
              </a:rPr>
              <a:t>或</a:t>
            </a:r>
            <a:r>
              <a:rPr lang="en-US" altLang="zh-CN" dirty="0">
                <a:solidFill>
                  <a:srgbClr val="FF0000"/>
                </a:solidFill>
                <a:latin typeface="+mj-ea"/>
                <a:ea typeface="+mj-ea"/>
              </a:rPr>
              <a:t>ON</a:t>
            </a:r>
          </a:p>
          <a:p>
            <a:pPr lvl="1"/>
            <a:r>
              <a:rPr lang="en-US" altLang="zh-CN" dirty="0">
                <a:latin typeface="+mj-ea"/>
                <a:ea typeface="+mj-ea"/>
              </a:rPr>
              <a:t>DELETE</a:t>
            </a:r>
            <a:r>
              <a:rPr lang="zh-CN" altLang="en-US" dirty="0">
                <a:latin typeface="+mj-ea"/>
                <a:ea typeface="+mj-ea"/>
              </a:rPr>
              <a:t>语句必须加</a:t>
            </a:r>
            <a:r>
              <a:rPr lang="en-US" altLang="zh-CN" dirty="0">
                <a:solidFill>
                  <a:srgbClr val="FF0000"/>
                </a:solidFill>
                <a:latin typeface="+mj-ea"/>
                <a:ea typeface="+mj-ea"/>
              </a:rPr>
              <a:t>WHERE</a:t>
            </a:r>
            <a:r>
              <a:rPr lang="zh-CN" altLang="en-US" dirty="0">
                <a:solidFill>
                  <a:srgbClr val="FF0000"/>
                </a:solidFill>
                <a:latin typeface="+mj-ea"/>
                <a:ea typeface="+mj-ea"/>
              </a:rPr>
              <a:t>或</a:t>
            </a:r>
            <a:r>
              <a:rPr lang="en-US" altLang="zh-CN" dirty="0">
                <a:solidFill>
                  <a:srgbClr val="FF0000"/>
                </a:solidFill>
                <a:latin typeface="+mj-ea"/>
                <a:ea typeface="+mj-ea"/>
              </a:rPr>
              <a:t>ON</a:t>
            </a:r>
          </a:p>
          <a:p>
            <a:pPr lvl="1"/>
            <a:r>
              <a:rPr lang="en-US" altLang="zh-CN" dirty="0" err="1" smtClean="0">
                <a:latin typeface="+mj-ea"/>
                <a:ea typeface="+mj-ea"/>
              </a:rPr>
              <a:t>Sp</a:t>
            </a:r>
            <a:r>
              <a:rPr lang="zh-CN" altLang="en-US" dirty="0" smtClean="0">
                <a:latin typeface="+mj-ea"/>
                <a:ea typeface="+mj-ea"/>
              </a:rPr>
              <a:t>和函数定义的参数类型必须与其对应的表结构的类型一致</a:t>
            </a:r>
            <a:endParaRPr lang="en-US" altLang="zh-CN" dirty="0" smtClean="0">
              <a:latin typeface="+mj-ea"/>
              <a:ea typeface="+mj-ea"/>
            </a:endParaRPr>
          </a:p>
          <a:p>
            <a:pPr lvl="1"/>
            <a:r>
              <a:rPr lang="zh-CN" altLang="en-US" dirty="0" smtClean="0">
                <a:latin typeface="+mj-ea"/>
                <a:ea typeface="+mj-ea"/>
              </a:rPr>
              <a:t>表之间连接的数据类型必须一致</a:t>
            </a:r>
            <a:endParaRPr lang="en-US" altLang="zh-CN" dirty="0" smtClean="0">
              <a:latin typeface="+mj-ea"/>
              <a:ea typeface="+mj-ea"/>
            </a:endParaRPr>
          </a:p>
          <a:p>
            <a:r>
              <a:rPr lang="zh-CN" altLang="en-US" dirty="0" smtClean="0">
                <a:latin typeface="+mj-ea"/>
                <a:ea typeface="+mj-ea"/>
              </a:rPr>
              <a:t>不</a:t>
            </a:r>
            <a:r>
              <a:rPr lang="zh-CN" altLang="en-US" dirty="0">
                <a:latin typeface="+mj-ea"/>
                <a:ea typeface="+mj-ea"/>
              </a:rPr>
              <a:t>允许</a:t>
            </a:r>
            <a:r>
              <a:rPr lang="zh-CN" altLang="en-US" dirty="0" smtClean="0">
                <a:latin typeface="+mj-ea"/>
                <a:ea typeface="+mj-ea"/>
              </a:rPr>
              <a:t>使用</a:t>
            </a:r>
            <a:endParaRPr lang="en-US" altLang="zh-CN" dirty="0" smtClean="0">
              <a:latin typeface="+mj-ea"/>
              <a:ea typeface="+mj-ea"/>
            </a:endParaRPr>
          </a:p>
          <a:p>
            <a:pPr lvl="1"/>
            <a:r>
              <a:rPr lang="zh-CN" altLang="en-US" dirty="0" smtClean="0">
                <a:latin typeface="+mj-ea"/>
                <a:ea typeface="+mj-ea"/>
              </a:rPr>
              <a:t>不允许使用</a:t>
            </a:r>
            <a:r>
              <a:rPr lang="en-US" altLang="zh-CN" dirty="0" smtClean="0">
                <a:solidFill>
                  <a:srgbClr val="FF0000"/>
                </a:solidFill>
                <a:latin typeface="+mj-ea"/>
                <a:ea typeface="+mj-ea"/>
              </a:rPr>
              <a:t>Trigger</a:t>
            </a:r>
          </a:p>
          <a:p>
            <a:pPr lvl="1"/>
            <a:r>
              <a:rPr lang="en-US" altLang="zh-CN" dirty="0" smtClean="0">
                <a:latin typeface="+mj-ea"/>
                <a:ea typeface="+mj-ea"/>
              </a:rPr>
              <a:t>SELECT</a:t>
            </a:r>
            <a:r>
              <a:rPr lang="zh-CN" altLang="en-US" dirty="0" smtClean="0">
                <a:latin typeface="+mj-ea"/>
                <a:ea typeface="+mj-ea"/>
              </a:rPr>
              <a:t>中不允许使用</a:t>
            </a:r>
            <a:r>
              <a:rPr lang="zh-CN" altLang="en-US" dirty="0" smtClean="0">
                <a:solidFill>
                  <a:srgbClr val="FF0000"/>
                </a:solidFill>
                <a:latin typeface="+mj-ea"/>
                <a:ea typeface="+mj-ea"/>
              </a:rPr>
              <a:t>“*”</a:t>
            </a:r>
            <a:r>
              <a:rPr lang="zh-CN" altLang="en-US" dirty="0" smtClean="0">
                <a:latin typeface="+mj-ea"/>
                <a:ea typeface="+mj-ea"/>
              </a:rPr>
              <a:t>号</a:t>
            </a:r>
            <a:endParaRPr lang="en-US" altLang="zh-CN" dirty="0" smtClean="0">
              <a:latin typeface="+mj-ea"/>
              <a:ea typeface="+mj-ea"/>
            </a:endParaRPr>
          </a:p>
          <a:p>
            <a:pPr lvl="1"/>
            <a:r>
              <a:rPr lang="zh-CN" altLang="en-US" dirty="0" smtClean="0">
                <a:latin typeface="+mj-ea"/>
                <a:ea typeface="+mj-ea"/>
              </a:rPr>
              <a:t>等号两边不允许使用相同值 </a:t>
            </a:r>
            <a:r>
              <a:rPr lang="en-US" altLang="zh-CN" dirty="0">
                <a:solidFill>
                  <a:srgbClr val="FF0000"/>
                </a:solidFill>
                <a:latin typeface="+mj-ea"/>
                <a:ea typeface="+mj-ea"/>
              </a:rPr>
              <a:t>WHERE  </a:t>
            </a:r>
            <a:r>
              <a:rPr lang="en-US" altLang="zh-CN" dirty="0" err="1" smtClean="0">
                <a:solidFill>
                  <a:srgbClr val="FF0000"/>
                </a:solidFill>
                <a:latin typeface="+mj-ea"/>
                <a:ea typeface="+mj-ea"/>
              </a:rPr>
              <a:t>OrderID</a:t>
            </a:r>
            <a:r>
              <a:rPr lang="en-US" altLang="zh-CN" dirty="0" smtClean="0">
                <a:solidFill>
                  <a:srgbClr val="FF0000"/>
                </a:solidFill>
                <a:latin typeface="+mj-ea"/>
                <a:ea typeface="+mj-ea"/>
              </a:rPr>
              <a:t>=</a:t>
            </a:r>
            <a:r>
              <a:rPr lang="en-US" altLang="zh-CN" dirty="0" err="1" smtClean="0">
                <a:solidFill>
                  <a:srgbClr val="FF0000"/>
                </a:solidFill>
                <a:latin typeface="+mj-ea"/>
                <a:ea typeface="+mj-ea"/>
              </a:rPr>
              <a:t>OrderID</a:t>
            </a:r>
            <a:endParaRPr lang="en-US" altLang="zh-CN" dirty="0" smtClean="0">
              <a:latin typeface="+mj-ea"/>
              <a:ea typeface="+mj-ea"/>
            </a:endParaRPr>
          </a:p>
          <a:p>
            <a:pPr lvl="1"/>
            <a:r>
              <a:rPr lang="zh-CN" altLang="en-US" dirty="0">
                <a:latin typeface="+mj-ea"/>
                <a:ea typeface="+mj-ea"/>
              </a:rPr>
              <a:t>不允许的</a:t>
            </a:r>
            <a:r>
              <a:rPr lang="en-US" altLang="zh-CN" dirty="0" smtClean="0">
                <a:latin typeface="+mj-ea"/>
                <a:ea typeface="+mj-ea"/>
              </a:rPr>
              <a:t>SQL</a:t>
            </a:r>
            <a:r>
              <a:rPr lang="zh-CN" altLang="en-US" dirty="0" smtClean="0">
                <a:latin typeface="+mj-ea"/>
                <a:ea typeface="+mj-ea"/>
              </a:rPr>
              <a:t>写法：</a:t>
            </a:r>
            <a:r>
              <a:rPr lang="en-US" altLang="zh-CN" dirty="0">
                <a:latin typeface="+mj-ea"/>
                <a:ea typeface="+mj-ea"/>
              </a:rPr>
              <a:t> </a:t>
            </a:r>
            <a:r>
              <a:rPr lang="en-US" altLang="zh-CN" dirty="0">
                <a:solidFill>
                  <a:srgbClr val="FF0000"/>
                </a:solidFill>
                <a:latin typeface="+mj-ea"/>
                <a:ea typeface="+mj-ea"/>
              </a:rPr>
              <a:t>WHERE  </a:t>
            </a:r>
            <a:r>
              <a:rPr lang="en-US" altLang="zh-CN" dirty="0" err="1">
                <a:solidFill>
                  <a:srgbClr val="FF0000"/>
                </a:solidFill>
                <a:latin typeface="+mj-ea"/>
                <a:ea typeface="+mj-ea"/>
              </a:rPr>
              <a:t>OrderID</a:t>
            </a:r>
            <a:r>
              <a:rPr lang="en-US" altLang="zh-CN" dirty="0">
                <a:solidFill>
                  <a:srgbClr val="FF0000"/>
                </a:solidFill>
                <a:latin typeface="+mj-ea"/>
                <a:ea typeface="+mj-ea"/>
              </a:rPr>
              <a:t>=</a:t>
            </a:r>
            <a:r>
              <a:rPr lang="en-US" altLang="zh-CN" dirty="0" err="1">
                <a:solidFill>
                  <a:srgbClr val="FF0000"/>
                </a:solidFill>
                <a:latin typeface="+mj-ea"/>
                <a:ea typeface="+mj-ea"/>
              </a:rPr>
              <a:t>isnull</a:t>
            </a:r>
            <a:r>
              <a:rPr lang="en-US" altLang="zh-CN" dirty="0">
                <a:solidFill>
                  <a:srgbClr val="FF0000"/>
                </a:solidFill>
                <a:latin typeface="+mj-ea"/>
                <a:ea typeface="+mj-ea"/>
              </a:rPr>
              <a:t> (@</a:t>
            </a:r>
            <a:r>
              <a:rPr lang="en-US" altLang="zh-CN" dirty="0" err="1">
                <a:solidFill>
                  <a:srgbClr val="FF0000"/>
                </a:solidFill>
                <a:latin typeface="+mj-ea"/>
                <a:ea typeface="+mj-ea"/>
              </a:rPr>
              <a:t>OriderID,OrderID</a:t>
            </a:r>
            <a:r>
              <a:rPr lang="en-US" altLang="zh-CN" dirty="0" smtClean="0">
                <a:solidFill>
                  <a:srgbClr val="FF0000"/>
                </a:solidFill>
                <a:latin typeface="+mj-ea"/>
                <a:ea typeface="+mj-ea"/>
              </a:rPr>
              <a:t>)</a:t>
            </a:r>
          </a:p>
          <a:p>
            <a:pPr lvl="1"/>
            <a:r>
              <a:rPr lang="en-US" altLang="zh-CN" dirty="0" smtClean="0">
                <a:latin typeface="+mj-ea"/>
                <a:ea typeface="+mj-ea"/>
              </a:rPr>
              <a:t>Sp1</a:t>
            </a:r>
            <a:r>
              <a:rPr lang="zh-CN" altLang="en-US" dirty="0" smtClean="0">
                <a:latin typeface="+mj-ea"/>
                <a:ea typeface="+mj-ea"/>
              </a:rPr>
              <a:t>和</a:t>
            </a:r>
            <a:r>
              <a:rPr lang="en-US" altLang="zh-CN" dirty="0" smtClean="0">
                <a:latin typeface="+mj-ea"/>
                <a:ea typeface="+mj-ea"/>
              </a:rPr>
              <a:t>sp2 </a:t>
            </a:r>
            <a:r>
              <a:rPr lang="zh-CN" altLang="en-US" dirty="0" smtClean="0">
                <a:latin typeface="+mj-ea"/>
                <a:ea typeface="+mj-ea"/>
              </a:rPr>
              <a:t>不允许使用</a:t>
            </a:r>
            <a:r>
              <a:rPr lang="en-US" altLang="zh-CN" dirty="0" smtClean="0">
                <a:solidFill>
                  <a:srgbClr val="FF0000"/>
                </a:solidFill>
                <a:latin typeface="+mj-ea"/>
                <a:ea typeface="+mj-ea"/>
              </a:rPr>
              <a:t>truncate</a:t>
            </a:r>
            <a:r>
              <a:rPr lang="zh-CN" altLang="en-US" dirty="0" smtClean="0">
                <a:latin typeface="+mj-ea"/>
                <a:ea typeface="+mj-ea"/>
              </a:rPr>
              <a:t>语句</a:t>
            </a:r>
            <a:endParaRPr lang="en-US" altLang="zh-CN" dirty="0" smtClean="0">
              <a:latin typeface="+mj-ea"/>
              <a:ea typeface="+mj-ea"/>
            </a:endParaRPr>
          </a:p>
          <a:p>
            <a:r>
              <a:rPr lang="zh-CN" altLang="en-US" dirty="0">
                <a:latin typeface="+mj-ea"/>
                <a:ea typeface="+mj-ea"/>
              </a:rPr>
              <a:t>不推荐</a:t>
            </a:r>
            <a:r>
              <a:rPr lang="zh-CN" altLang="en-US" dirty="0" smtClean="0">
                <a:latin typeface="+mj-ea"/>
                <a:ea typeface="+mj-ea"/>
              </a:rPr>
              <a:t>使用</a:t>
            </a:r>
            <a:endParaRPr lang="en-US" altLang="zh-CN" dirty="0" smtClean="0">
              <a:latin typeface="+mj-ea"/>
              <a:ea typeface="+mj-ea"/>
            </a:endParaRPr>
          </a:p>
          <a:p>
            <a:pPr lvl="1"/>
            <a:r>
              <a:rPr lang="zh-CN" altLang="en-US" dirty="0">
                <a:latin typeface="+mj-ea"/>
                <a:ea typeface="+mj-ea"/>
              </a:rPr>
              <a:t>定义游标时不推荐使用</a:t>
            </a:r>
            <a:r>
              <a:rPr lang="en-US" altLang="zh-CN" dirty="0">
                <a:solidFill>
                  <a:srgbClr val="FF0000"/>
                </a:solidFill>
                <a:latin typeface="+mj-ea"/>
                <a:ea typeface="+mj-ea"/>
              </a:rPr>
              <a:t>order </a:t>
            </a:r>
            <a:r>
              <a:rPr lang="en-US" altLang="zh-CN" dirty="0" smtClean="0">
                <a:solidFill>
                  <a:srgbClr val="FF0000"/>
                </a:solidFill>
                <a:latin typeface="+mj-ea"/>
                <a:ea typeface="+mj-ea"/>
              </a:rPr>
              <a:t>by</a:t>
            </a:r>
          </a:p>
          <a:p>
            <a:pPr lvl="1"/>
            <a:r>
              <a:rPr lang="zh-CN" altLang="en-US" dirty="0" smtClean="0">
                <a:latin typeface="+mj-ea"/>
                <a:ea typeface="+mj-ea"/>
              </a:rPr>
              <a:t>不</a:t>
            </a:r>
            <a:r>
              <a:rPr lang="zh-CN" altLang="en-US" dirty="0">
                <a:latin typeface="+mj-ea"/>
                <a:ea typeface="+mj-ea"/>
              </a:rPr>
              <a:t>推荐</a:t>
            </a:r>
            <a:r>
              <a:rPr lang="zh-CN" altLang="en-US" dirty="0" smtClean="0">
                <a:latin typeface="+mj-ea"/>
                <a:ea typeface="+mj-ea"/>
              </a:rPr>
              <a:t>在等号</a:t>
            </a:r>
            <a:r>
              <a:rPr lang="zh-CN" altLang="en-US" dirty="0">
                <a:latin typeface="+mj-ea"/>
                <a:ea typeface="+mj-ea"/>
              </a:rPr>
              <a:t>左边使用运算</a:t>
            </a:r>
            <a:r>
              <a:rPr lang="zh-CN" altLang="en-US" dirty="0" smtClean="0">
                <a:latin typeface="+mj-ea"/>
                <a:ea typeface="+mj-ea"/>
              </a:rPr>
              <a:t>函数，将导致无法使用到索引，降低效率</a:t>
            </a:r>
            <a:endParaRPr lang="zh-CN" altLang="en-US" dirty="0">
              <a:latin typeface="+mj-ea"/>
              <a:ea typeface="+mj-ea"/>
            </a:endParaRPr>
          </a:p>
          <a:p>
            <a:pPr lvl="1"/>
            <a:r>
              <a:rPr lang="zh-CN" altLang="en-US" dirty="0">
                <a:latin typeface="+mj-ea"/>
                <a:ea typeface="+mj-ea"/>
              </a:rPr>
              <a:t>不推荐在</a:t>
            </a:r>
            <a:r>
              <a:rPr lang="en-US" altLang="zh-CN" dirty="0" smtClean="0">
                <a:latin typeface="+mj-ea"/>
                <a:ea typeface="+mj-ea"/>
              </a:rPr>
              <a:t>JOIN </a:t>
            </a:r>
            <a:r>
              <a:rPr lang="en-US" altLang="zh-CN" dirty="0">
                <a:latin typeface="+mj-ea"/>
                <a:ea typeface="+mj-ea"/>
              </a:rPr>
              <a:t>ON</a:t>
            </a:r>
            <a:r>
              <a:rPr lang="zh-CN" altLang="en-US" dirty="0">
                <a:latin typeface="+mj-ea"/>
                <a:ea typeface="+mj-ea"/>
              </a:rPr>
              <a:t>或</a:t>
            </a:r>
            <a:r>
              <a:rPr lang="en-US" altLang="zh-CN" dirty="0">
                <a:latin typeface="+mj-ea"/>
                <a:ea typeface="+mj-ea"/>
              </a:rPr>
              <a:t>WHERE</a:t>
            </a:r>
            <a:r>
              <a:rPr lang="zh-CN" altLang="en-US" dirty="0">
                <a:latin typeface="+mj-ea"/>
                <a:ea typeface="+mj-ea"/>
              </a:rPr>
              <a:t>语句中使用</a:t>
            </a:r>
            <a:r>
              <a:rPr lang="en-US" altLang="zh-CN" dirty="0">
                <a:solidFill>
                  <a:srgbClr val="FF0000"/>
                </a:solidFill>
                <a:latin typeface="+mj-ea"/>
                <a:ea typeface="+mj-ea"/>
              </a:rPr>
              <a:t>IS NULL </a:t>
            </a:r>
            <a:r>
              <a:rPr lang="zh-CN" altLang="en-US" dirty="0">
                <a:solidFill>
                  <a:srgbClr val="FF0000"/>
                </a:solidFill>
                <a:latin typeface="+mj-ea"/>
                <a:ea typeface="+mj-ea"/>
              </a:rPr>
              <a:t>或 </a:t>
            </a:r>
            <a:r>
              <a:rPr lang="en-US" altLang="zh-CN" dirty="0">
                <a:solidFill>
                  <a:srgbClr val="FF0000"/>
                </a:solidFill>
                <a:latin typeface="+mj-ea"/>
                <a:ea typeface="+mj-ea"/>
              </a:rPr>
              <a:t>IS NOT </a:t>
            </a:r>
            <a:r>
              <a:rPr lang="en-US" altLang="zh-CN" dirty="0" smtClean="0">
                <a:solidFill>
                  <a:srgbClr val="FF0000"/>
                </a:solidFill>
                <a:latin typeface="+mj-ea"/>
                <a:ea typeface="+mj-ea"/>
              </a:rPr>
              <a:t>NULL</a:t>
            </a:r>
            <a:r>
              <a:rPr lang="zh-CN" altLang="en-US" dirty="0" smtClean="0">
                <a:latin typeface="+mj-ea"/>
                <a:ea typeface="+mj-ea"/>
              </a:rPr>
              <a:t>，将导致扫描全表</a:t>
            </a:r>
            <a:endParaRPr lang="zh-CN" altLang="en-US" dirty="0">
              <a:latin typeface="+mj-ea"/>
              <a:ea typeface="+mj-ea"/>
            </a:endParaRPr>
          </a:p>
          <a:p>
            <a:pPr lvl="1"/>
            <a:r>
              <a:rPr lang="zh-CN" altLang="en-US" dirty="0">
                <a:latin typeface="+mj-ea"/>
                <a:ea typeface="+mj-ea"/>
              </a:rPr>
              <a:t>不推荐编写长而复杂的</a:t>
            </a:r>
            <a:r>
              <a:rPr lang="en-US" altLang="zh-CN" dirty="0">
                <a:latin typeface="+mj-ea"/>
                <a:ea typeface="+mj-ea"/>
              </a:rPr>
              <a:t>SQL</a:t>
            </a:r>
            <a:r>
              <a:rPr lang="zh-CN" altLang="en-US" dirty="0">
                <a:latin typeface="+mj-ea"/>
                <a:ea typeface="+mj-ea"/>
              </a:rPr>
              <a:t>，尽量拆分成小段</a:t>
            </a:r>
            <a:r>
              <a:rPr lang="en-US" altLang="zh-CN" dirty="0">
                <a:latin typeface="+mj-ea"/>
                <a:ea typeface="+mj-ea"/>
              </a:rPr>
              <a:t>SQL</a:t>
            </a:r>
            <a:r>
              <a:rPr lang="zh-CN" altLang="en-US" dirty="0">
                <a:latin typeface="+mj-ea"/>
                <a:ea typeface="+mj-ea"/>
              </a:rPr>
              <a:t>运算。</a:t>
            </a:r>
          </a:p>
          <a:p>
            <a:pPr lvl="1"/>
            <a:r>
              <a:rPr lang="zh-CN" altLang="en-US" dirty="0">
                <a:latin typeface="+mj-ea"/>
                <a:ea typeface="+mj-ea"/>
              </a:rPr>
              <a:t>不推荐在</a:t>
            </a:r>
            <a:r>
              <a:rPr lang="en-US" altLang="zh-CN" dirty="0" smtClean="0">
                <a:latin typeface="+mj-ea"/>
                <a:ea typeface="+mj-ea"/>
              </a:rPr>
              <a:t>LIKE</a:t>
            </a:r>
            <a:r>
              <a:rPr lang="zh-CN" altLang="en-US" dirty="0">
                <a:latin typeface="+mj-ea"/>
                <a:ea typeface="+mj-ea"/>
              </a:rPr>
              <a:t>语句</a:t>
            </a:r>
            <a:r>
              <a:rPr lang="zh-CN" altLang="en-US" dirty="0" smtClean="0">
                <a:latin typeface="+mj-ea"/>
                <a:ea typeface="+mj-ea"/>
              </a:rPr>
              <a:t>加前百分号（</a:t>
            </a:r>
            <a:r>
              <a:rPr lang="en-US" altLang="zh-CN" dirty="0" smtClean="0">
                <a:latin typeface="+mj-ea"/>
                <a:ea typeface="+mj-ea"/>
              </a:rPr>
              <a:t>%</a:t>
            </a:r>
            <a:r>
              <a:rPr lang="zh-CN" altLang="en-US" dirty="0" smtClean="0">
                <a:latin typeface="+mj-ea"/>
                <a:ea typeface="+mj-ea"/>
              </a:rPr>
              <a:t>）（</a:t>
            </a:r>
            <a:r>
              <a:rPr lang="zh-CN" altLang="en-US" dirty="0">
                <a:latin typeface="+mj-ea"/>
                <a:ea typeface="+mj-ea"/>
              </a:rPr>
              <a:t>如： </a:t>
            </a:r>
            <a:r>
              <a:rPr lang="en-US" altLang="zh-CN" dirty="0">
                <a:latin typeface="+mj-ea"/>
                <a:ea typeface="+mj-ea"/>
              </a:rPr>
              <a:t>LIKE  ‘%</a:t>
            </a:r>
            <a:r>
              <a:rPr lang="en-US" altLang="zh-CN" dirty="0" err="1">
                <a:latin typeface="+mj-ea"/>
                <a:ea typeface="+mj-ea"/>
              </a:rPr>
              <a:t>ff</a:t>
            </a:r>
            <a:r>
              <a:rPr lang="en-US" altLang="zh-CN" dirty="0">
                <a:latin typeface="+mj-ea"/>
                <a:ea typeface="+mj-ea"/>
              </a:rPr>
              <a:t>’</a:t>
            </a:r>
            <a:r>
              <a:rPr lang="zh-CN" altLang="en-US" dirty="0">
                <a:latin typeface="+mj-ea"/>
                <a:ea typeface="+mj-ea"/>
              </a:rPr>
              <a:t>）。</a:t>
            </a:r>
          </a:p>
          <a:p>
            <a:pPr lvl="1"/>
            <a:r>
              <a:rPr lang="zh-CN" altLang="en-US" dirty="0" smtClean="0">
                <a:latin typeface="+mj-ea"/>
                <a:ea typeface="+mj-ea"/>
              </a:rPr>
              <a:t>不</a:t>
            </a:r>
            <a:r>
              <a:rPr lang="zh-CN" altLang="en-US" dirty="0">
                <a:latin typeface="+mj-ea"/>
                <a:ea typeface="+mj-ea"/>
              </a:rPr>
              <a:t>推荐使用</a:t>
            </a:r>
            <a:r>
              <a:rPr lang="en-US" altLang="zh-CN" dirty="0">
                <a:latin typeface="+mj-ea"/>
                <a:ea typeface="+mj-ea"/>
              </a:rPr>
              <a:t>count(*)</a:t>
            </a:r>
            <a:r>
              <a:rPr lang="zh-CN" altLang="en-US" dirty="0">
                <a:latin typeface="+mj-ea"/>
                <a:ea typeface="+mj-ea"/>
              </a:rPr>
              <a:t>，改为使用</a:t>
            </a:r>
            <a:r>
              <a:rPr lang="en-US" altLang="zh-CN" dirty="0">
                <a:latin typeface="+mj-ea"/>
                <a:ea typeface="+mj-ea"/>
              </a:rPr>
              <a:t>count(1)</a:t>
            </a:r>
            <a:r>
              <a:rPr lang="zh-CN" altLang="en-US" dirty="0">
                <a:latin typeface="+mj-ea"/>
                <a:ea typeface="+mj-ea"/>
              </a:rPr>
              <a:t>。</a:t>
            </a:r>
          </a:p>
          <a:p>
            <a:pPr lvl="1"/>
            <a:r>
              <a:rPr lang="en-US" altLang="zh-CN" dirty="0">
                <a:latin typeface="+mj-ea"/>
                <a:ea typeface="+mj-ea"/>
              </a:rPr>
              <a:t>Where </a:t>
            </a:r>
            <a:r>
              <a:rPr lang="zh-CN" altLang="en-US" dirty="0">
                <a:latin typeface="+mj-ea"/>
                <a:ea typeface="+mj-ea"/>
              </a:rPr>
              <a:t>条件中尽量不要使用运算函数，类型转换函数</a:t>
            </a:r>
            <a:r>
              <a:rPr lang="zh-CN" altLang="en-US" dirty="0" smtClean="0">
                <a:latin typeface="+mj-ea"/>
                <a:ea typeface="+mj-ea"/>
              </a:rPr>
              <a:t>。</a:t>
            </a:r>
            <a:endParaRPr lang="zh-CN" altLang="en-US" dirty="0">
              <a:latin typeface="+mj-ea"/>
              <a:ea typeface="+mj-ea"/>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18189465"/>
              </p:ext>
            </p:extLst>
          </p:nvPr>
        </p:nvGraphicFramePr>
        <p:xfrm>
          <a:off x="7092280" y="1196752"/>
          <a:ext cx="914400" cy="828675"/>
        </p:xfrm>
        <a:graphic>
          <a:graphicData uri="http://schemas.openxmlformats.org/presentationml/2006/ole">
            <mc:AlternateContent xmlns:mc="http://schemas.openxmlformats.org/markup-compatibility/2006">
              <mc:Choice xmlns:v="urn:schemas-microsoft-com:vml" Requires="v">
                <p:oleObj spid="_x0000_s11086" name="文档" showAsIcon="1" r:id="rId4" imgW="914400" imgH="828720" progId="Word.Document.12">
                  <p:embed/>
                </p:oleObj>
              </mc:Choice>
              <mc:Fallback>
                <p:oleObj name="文档" showAsIcon="1" r:id="rId4" imgW="914400" imgH="828720" progId="Word.Document.12">
                  <p:embed/>
                  <p:pic>
                    <p:nvPicPr>
                      <p:cNvPr id="0" name=""/>
                      <p:cNvPicPr/>
                      <p:nvPr/>
                    </p:nvPicPr>
                    <p:blipFill>
                      <a:blip r:embed="rId5"/>
                      <a:stretch>
                        <a:fillRect/>
                      </a:stretch>
                    </p:blipFill>
                    <p:spPr>
                      <a:xfrm>
                        <a:off x="7092280" y="1196752"/>
                        <a:ext cx="914400" cy="82867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810080284"/>
              </p:ext>
            </p:extLst>
          </p:nvPr>
        </p:nvGraphicFramePr>
        <p:xfrm>
          <a:off x="6156176" y="1196752"/>
          <a:ext cx="914400" cy="828675"/>
        </p:xfrm>
        <a:graphic>
          <a:graphicData uri="http://schemas.openxmlformats.org/presentationml/2006/ole">
            <mc:AlternateContent xmlns:mc="http://schemas.openxmlformats.org/markup-compatibility/2006">
              <mc:Choice xmlns:v="urn:schemas-microsoft-com:vml" Requires="v">
                <p:oleObj spid="_x0000_s11087" name="文档" showAsIcon="1" r:id="rId6" imgW="914400" imgH="828720" progId="Word.Document.12">
                  <p:embed/>
                </p:oleObj>
              </mc:Choice>
              <mc:Fallback>
                <p:oleObj name="文档" showAsIcon="1" r:id="rId6" imgW="914400" imgH="828720" progId="Word.Document.12">
                  <p:embed/>
                  <p:pic>
                    <p:nvPicPr>
                      <p:cNvPr id="0" name=""/>
                      <p:cNvPicPr/>
                      <p:nvPr/>
                    </p:nvPicPr>
                    <p:blipFill>
                      <a:blip r:embed="rId7"/>
                      <a:stretch>
                        <a:fillRect/>
                      </a:stretch>
                    </p:blipFill>
                    <p:spPr>
                      <a:xfrm>
                        <a:off x="6156176" y="1196752"/>
                        <a:ext cx="914400" cy="828675"/>
                      </a:xfrm>
                      <a:prstGeom prst="rect">
                        <a:avLst/>
                      </a:prstGeom>
                    </p:spPr>
                  </p:pic>
                </p:oleObj>
              </mc:Fallback>
            </mc:AlternateContent>
          </a:graphicData>
        </a:graphic>
      </p:graphicFrame>
    </p:spTree>
    <p:extLst>
      <p:ext uri="{BB962C8B-B14F-4D97-AF65-F5344CB8AC3E}">
        <p14:creationId xmlns:p14="http://schemas.microsoft.com/office/powerpoint/2010/main" val="15160562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8841" y="1604632"/>
            <a:ext cx="7520940" cy="548640"/>
          </a:xfrm>
        </p:spPr>
        <p:txBody>
          <a:bodyPr/>
          <a:lstStyle/>
          <a:p>
            <a:r>
              <a:rPr lang="zh-CN" altLang="en-US" dirty="0" smtClean="0"/>
              <a:t>数据操作</a:t>
            </a:r>
            <a:r>
              <a:rPr lang="en-US" altLang="zh-CN" dirty="0" smtClean="0"/>
              <a:t>(</a:t>
            </a:r>
            <a:r>
              <a:rPr lang="zh-CN" altLang="en-US" dirty="0" smtClean="0">
                <a:solidFill>
                  <a:srgbClr val="FF0000"/>
                </a:solidFill>
              </a:rPr>
              <a:t>流程</a:t>
            </a:r>
            <a:r>
              <a:rPr lang="en-US" altLang="zh-CN" dirty="0" smtClean="0"/>
              <a:t>)</a:t>
            </a:r>
            <a:endParaRPr lang="zh-CN" altLang="en-US" dirty="0"/>
          </a:p>
        </p:txBody>
      </p:sp>
      <p:sp>
        <p:nvSpPr>
          <p:cNvPr id="83" name="TextBox 82"/>
          <p:cNvSpPr txBox="1"/>
          <p:nvPr/>
        </p:nvSpPr>
        <p:spPr>
          <a:xfrm>
            <a:off x="-1" y="4826675"/>
            <a:ext cx="9144001" cy="2031325"/>
          </a:xfrm>
          <a:prstGeom prst="rect">
            <a:avLst/>
          </a:prstGeom>
          <a:solidFill>
            <a:schemeClr val="bg1"/>
          </a:solidFill>
        </p:spPr>
        <p:txBody>
          <a:bodyPr wrap="square" rtlCol="0">
            <a:spAutoFit/>
          </a:bodyPr>
          <a:lstStyle/>
          <a:p>
            <a:endParaRPr lang="en-US" altLang="zh-CN" dirty="0" smtClean="0"/>
          </a:p>
          <a:p>
            <a:endParaRPr lang="en-US" altLang="zh-CN" dirty="0" smtClean="0"/>
          </a:p>
          <a:p>
            <a:endParaRPr lang="en-US" altLang="zh-CN" dirty="0" smtClean="0"/>
          </a:p>
          <a:p>
            <a:endParaRPr lang="en-US" altLang="zh-CN" dirty="0" smtClean="0"/>
          </a:p>
          <a:p>
            <a:endParaRPr lang="en-US" altLang="zh-CN" dirty="0" smtClean="0"/>
          </a:p>
          <a:p>
            <a:endParaRPr lang="en-US" altLang="zh-CN" dirty="0" smtClean="0"/>
          </a:p>
          <a:p>
            <a:endParaRPr lang="zh-CN" altLang="en-US" dirty="0"/>
          </a:p>
        </p:txBody>
      </p:sp>
      <p:sp>
        <p:nvSpPr>
          <p:cNvPr id="174" name="矩形 173"/>
          <p:cNvSpPr/>
          <p:nvPr/>
        </p:nvSpPr>
        <p:spPr>
          <a:xfrm>
            <a:off x="271525" y="2285832"/>
            <a:ext cx="4300474" cy="2354491"/>
          </a:xfrm>
          <a:prstGeom prst="rect">
            <a:avLst/>
          </a:prstGeom>
        </p:spPr>
        <p:txBody>
          <a:bodyPr wrap="square">
            <a:spAutoFit/>
          </a:bodyPr>
          <a:lstStyle/>
          <a:p>
            <a:pPr>
              <a:lnSpc>
                <a:spcPct val="150000"/>
              </a:lnSpc>
            </a:pPr>
            <a:r>
              <a:rPr lang="en-US" altLang="zh-CN" sz="1400" dirty="0" smtClean="0">
                <a:latin typeface="+mj-ea"/>
                <a:ea typeface="+mj-ea"/>
              </a:rPr>
              <a:t>1</a:t>
            </a:r>
            <a:r>
              <a:rPr lang="zh-CN" altLang="en-US" sz="1400" dirty="0" smtClean="0">
                <a:latin typeface="+mj-ea"/>
                <a:ea typeface="+mj-ea"/>
              </a:rPr>
              <a:t>、</a:t>
            </a:r>
            <a:r>
              <a:rPr lang="zh-CN" altLang="en-US" sz="1400" dirty="0">
                <a:latin typeface="+mj-ea"/>
                <a:ea typeface="+mj-ea"/>
              </a:rPr>
              <a:t>数据</a:t>
            </a:r>
            <a:r>
              <a:rPr lang="en-US" altLang="zh-CN" sz="1400" dirty="0" smtClean="0">
                <a:latin typeface="+mj-ea"/>
                <a:ea typeface="+mj-ea"/>
              </a:rPr>
              <a:t>&lt;</a:t>
            </a:r>
            <a:r>
              <a:rPr lang="zh-CN" altLang="en-US" sz="1400" dirty="0" smtClean="0">
                <a:latin typeface="+mj-ea"/>
                <a:ea typeface="+mj-ea"/>
              </a:rPr>
              <a:t>查询</a:t>
            </a:r>
            <a:r>
              <a:rPr lang="en-US" altLang="zh-CN" sz="1400" dirty="0" smtClean="0">
                <a:latin typeface="+mj-ea"/>
                <a:ea typeface="+mj-ea"/>
              </a:rPr>
              <a:t>&gt;&lt;</a:t>
            </a:r>
            <a:r>
              <a:rPr lang="zh-CN" altLang="en-US" sz="1400" dirty="0" smtClean="0">
                <a:latin typeface="+mj-ea"/>
                <a:ea typeface="+mj-ea"/>
              </a:rPr>
              <a:t>更新</a:t>
            </a:r>
            <a:r>
              <a:rPr lang="en-US" altLang="zh-CN" sz="1400" dirty="0" smtClean="0">
                <a:latin typeface="+mj-ea"/>
                <a:ea typeface="+mj-ea"/>
              </a:rPr>
              <a:t>&gt;&lt;</a:t>
            </a:r>
            <a:r>
              <a:rPr lang="zh-CN" altLang="en-US" sz="1400" dirty="0" smtClean="0">
                <a:latin typeface="+mj-ea"/>
                <a:ea typeface="+mj-ea"/>
              </a:rPr>
              <a:t>插入</a:t>
            </a:r>
            <a:r>
              <a:rPr lang="en-US" altLang="zh-CN" sz="1400" dirty="0" smtClean="0">
                <a:latin typeface="+mj-ea"/>
                <a:ea typeface="+mj-ea"/>
              </a:rPr>
              <a:t>&gt;&lt;</a:t>
            </a:r>
            <a:r>
              <a:rPr lang="zh-CN" altLang="en-US" sz="1400" dirty="0" smtClean="0">
                <a:latin typeface="+mj-ea"/>
                <a:ea typeface="+mj-ea"/>
              </a:rPr>
              <a:t>删除</a:t>
            </a:r>
            <a:r>
              <a:rPr lang="en-US" altLang="zh-CN" sz="1400" dirty="0" smtClean="0">
                <a:latin typeface="+mj-ea"/>
                <a:ea typeface="+mj-ea"/>
              </a:rPr>
              <a:t>&gt;</a:t>
            </a:r>
          </a:p>
          <a:p>
            <a:pPr>
              <a:lnSpc>
                <a:spcPct val="150000"/>
              </a:lnSpc>
            </a:pPr>
            <a:r>
              <a:rPr lang="en-US" altLang="zh-CN" sz="1400" dirty="0">
                <a:latin typeface="+mj-ea"/>
                <a:ea typeface="+mj-ea"/>
              </a:rPr>
              <a:t> </a:t>
            </a:r>
            <a:r>
              <a:rPr lang="en-US" altLang="zh-CN" sz="1400" dirty="0" smtClean="0">
                <a:latin typeface="+mj-ea"/>
                <a:ea typeface="+mj-ea"/>
              </a:rPr>
              <a:t>    </a:t>
            </a:r>
            <a:r>
              <a:rPr lang="zh-CN" altLang="en-US" sz="1400" dirty="0" smtClean="0">
                <a:latin typeface="+mj-ea"/>
                <a:ea typeface="+mj-ea"/>
              </a:rPr>
              <a:t>包括</a:t>
            </a:r>
            <a:r>
              <a:rPr lang="zh-CN" altLang="en-US" sz="1400" dirty="0">
                <a:latin typeface="+mj-ea"/>
                <a:ea typeface="+mj-ea"/>
              </a:rPr>
              <a:t>：</a:t>
            </a:r>
          </a:p>
          <a:p>
            <a:pPr lvl="1">
              <a:lnSpc>
                <a:spcPct val="150000"/>
              </a:lnSpc>
            </a:pPr>
            <a:r>
              <a:rPr lang="en-US" altLang="zh-CN" sz="1400" dirty="0">
                <a:latin typeface="+mj-ea"/>
                <a:ea typeface="+mj-ea"/>
              </a:rPr>
              <a:t>a.</a:t>
            </a:r>
            <a:r>
              <a:rPr lang="zh-CN" altLang="en-US" sz="1400" dirty="0">
                <a:latin typeface="+mj-ea"/>
                <a:ea typeface="+mj-ea"/>
              </a:rPr>
              <a:t>表的增、删、改、查</a:t>
            </a:r>
          </a:p>
          <a:p>
            <a:pPr lvl="1">
              <a:lnSpc>
                <a:spcPct val="150000"/>
              </a:lnSpc>
            </a:pPr>
            <a:r>
              <a:rPr lang="en-US" altLang="zh-CN" sz="1400" dirty="0">
                <a:latin typeface="+mj-ea"/>
                <a:ea typeface="+mj-ea"/>
              </a:rPr>
              <a:t>b.</a:t>
            </a:r>
            <a:r>
              <a:rPr lang="zh-CN" altLang="en-US" sz="1400" dirty="0">
                <a:latin typeface="+mj-ea"/>
                <a:ea typeface="+mj-ea"/>
              </a:rPr>
              <a:t>视图的</a:t>
            </a:r>
            <a:r>
              <a:rPr lang="zh-CN" altLang="en-US" sz="1400" dirty="0" smtClean="0">
                <a:latin typeface="+mj-ea"/>
                <a:ea typeface="+mj-ea"/>
              </a:rPr>
              <a:t>查询</a:t>
            </a:r>
            <a:endParaRPr lang="en-US" altLang="zh-CN" sz="1400" dirty="0" smtClean="0">
              <a:latin typeface="+mj-ea"/>
              <a:ea typeface="+mj-ea"/>
            </a:endParaRPr>
          </a:p>
          <a:p>
            <a:pPr lvl="1">
              <a:lnSpc>
                <a:spcPct val="150000"/>
              </a:lnSpc>
            </a:pPr>
            <a:r>
              <a:rPr lang="en-US" altLang="zh-CN" sz="1400" dirty="0" smtClean="0">
                <a:solidFill>
                  <a:srgbClr val="FF0000"/>
                </a:solidFill>
                <a:latin typeface="+mj-ea"/>
                <a:ea typeface="+mj-ea"/>
              </a:rPr>
              <a:t>[</a:t>
            </a:r>
            <a:r>
              <a:rPr lang="zh-CN" altLang="en-US" sz="1400" dirty="0">
                <a:solidFill>
                  <a:srgbClr val="FF0000"/>
                </a:solidFill>
                <a:latin typeface="+mj-ea"/>
                <a:ea typeface="+mj-ea"/>
              </a:rPr>
              <a:t>严禁通过视图修改数据</a:t>
            </a:r>
            <a:r>
              <a:rPr lang="en-US" altLang="zh-CN" sz="1400" dirty="0">
                <a:solidFill>
                  <a:srgbClr val="FF0000"/>
                </a:solidFill>
                <a:latin typeface="+mj-ea"/>
                <a:ea typeface="+mj-ea"/>
              </a:rPr>
              <a:t>]</a:t>
            </a:r>
          </a:p>
          <a:p>
            <a:pPr lvl="1">
              <a:lnSpc>
                <a:spcPct val="150000"/>
              </a:lnSpc>
            </a:pPr>
            <a:r>
              <a:rPr lang="en-US" altLang="zh-CN" sz="1400" dirty="0">
                <a:latin typeface="+mj-ea"/>
                <a:ea typeface="+mj-ea"/>
              </a:rPr>
              <a:t>c.</a:t>
            </a:r>
            <a:r>
              <a:rPr lang="zh-CN" altLang="en-US" sz="1400" dirty="0">
                <a:latin typeface="+mj-ea"/>
                <a:ea typeface="+mj-ea"/>
              </a:rPr>
              <a:t>存储过程和函数的</a:t>
            </a:r>
            <a:r>
              <a:rPr lang="zh-CN" altLang="en-US" sz="1400" dirty="0" smtClean="0">
                <a:latin typeface="+mj-ea"/>
                <a:ea typeface="+mj-ea"/>
              </a:rPr>
              <a:t>执行</a:t>
            </a:r>
            <a:endParaRPr lang="en-US" altLang="zh-CN" sz="1400" dirty="0" smtClean="0">
              <a:latin typeface="+mj-ea"/>
              <a:ea typeface="+mj-ea"/>
            </a:endParaRPr>
          </a:p>
          <a:p>
            <a:pPr>
              <a:lnSpc>
                <a:spcPct val="150000"/>
              </a:lnSpc>
            </a:pPr>
            <a:r>
              <a:rPr lang="en-US" altLang="zh-CN" sz="1400" dirty="0" smtClean="0">
                <a:latin typeface="+mj-ea"/>
                <a:ea typeface="+mj-ea"/>
              </a:rPr>
              <a:t>2</a:t>
            </a:r>
            <a:r>
              <a:rPr lang="zh-CN" altLang="en-US" sz="1400" dirty="0" smtClean="0">
                <a:latin typeface="+mj-ea"/>
                <a:ea typeface="+mj-ea"/>
              </a:rPr>
              <a:t>、可一个</a:t>
            </a:r>
            <a:r>
              <a:rPr lang="en-US" altLang="zh-CN" sz="1400" dirty="0" smtClean="0">
                <a:latin typeface="+mj-ea"/>
                <a:ea typeface="+mj-ea"/>
              </a:rPr>
              <a:t>SQL</a:t>
            </a:r>
            <a:r>
              <a:rPr lang="zh-CN" altLang="en-US" sz="1400" dirty="0" smtClean="0">
                <a:latin typeface="+mj-ea"/>
                <a:ea typeface="+mj-ea"/>
              </a:rPr>
              <a:t>文件存放多个数据操作脚本</a:t>
            </a:r>
            <a:endParaRPr lang="zh-CN" altLang="en-US" sz="1400" dirty="0">
              <a:latin typeface="+mj-ea"/>
              <a:ea typeface="+mj-ea"/>
            </a:endParaRPr>
          </a:p>
        </p:txBody>
      </p:sp>
      <p:grpSp>
        <p:nvGrpSpPr>
          <p:cNvPr id="5" name="组合 4"/>
          <p:cNvGrpSpPr/>
          <p:nvPr/>
        </p:nvGrpSpPr>
        <p:grpSpPr>
          <a:xfrm>
            <a:off x="4241771" y="268786"/>
            <a:ext cx="4752871" cy="5853353"/>
            <a:chOff x="3563888" y="239944"/>
            <a:chExt cx="4752871" cy="5853353"/>
          </a:xfrm>
        </p:grpSpPr>
        <p:grpSp>
          <p:nvGrpSpPr>
            <p:cNvPr id="159" name="组合 158"/>
            <p:cNvGrpSpPr/>
            <p:nvPr/>
          </p:nvGrpSpPr>
          <p:grpSpPr>
            <a:xfrm>
              <a:off x="5170385" y="239945"/>
              <a:ext cx="1274469" cy="2446752"/>
              <a:chOff x="7751217" y="59481"/>
              <a:chExt cx="1274469" cy="3265435"/>
            </a:xfrm>
          </p:grpSpPr>
          <p:sp>
            <p:nvSpPr>
              <p:cNvPr id="86" name="矩形 85"/>
              <p:cNvSpPr/>
              <p:nvPr/>
            </p:nvSpPr>
            <p:spPr>
              <a:xfrm>
                <a:off x="7901847" y="963229"/>
                <a:ext cx="504056" cy="278093"/>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查询</a:t>
                </a:r>
              </a:p>
            </p:txBody>
          </p:sp>
          <p:cxnSp>
            <p:nvCxnSpPr>
              <p:cNvPr id="87" name="直接连接符 86"/>
              <p:cNvCxnSpPr>
                <a:stCxn id="88" idx="2"/>
                <a:endCxn id="89" idx="0"/>
              </p:cNvCxnSpPr>
              <p:nvPr/>
            </p:nvCxnSpPr>
            <p:spPr>
              <a:xfrm>
                <a:off x="8388452" y="464012"/>
                <a:ext cx="10832" cy="1234118"/>
              </a:xfrm>
              <a:prstGeom prst="line">
                <a:avLst/>
              </a:prstGeom>
            </p:spPr>
            <p:style>
              <a:lnRef idx="1">
                <a:schemeClr val="accent4"/>
              </a:lnRef>
              <a:fillRef idx="0">
                <a:schemeClr val="accent4"/>
              </a:fillRef>
              <a:effectRef idx="0">
                <a:schemeClr val="accent4"/>
              </a:effectRef>
              <a:fontRef idx="minor">
                <a:schemeClr val="tx1"/>
              </a:fontRef>
            </p:style>
          </p:cxnSp>
          <p:sp>
            <p:nvSpPr>
              <p:cNvPr id="88" name="矩形 87"/>
              <p:cNvSpPr/>
              <p:nvPr/>
            </p:nvSpPr>
            <p:spPr>
              <a:xfrm>
                <a:off x="7751217" y="59481"/>
                <a:ext cx="1274469" cy="40453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smtClean="0">
                    <a:latin typeface="+mj-ea"/>
                    <a:ea typeface="+mj-ea"/>
                  </a:rPr>
                  <a:t>数据操作</a:t>
                </a:r>
                <a:endParaRPr lang="zh-CN" altLang="en-US" dirty="0">
                  <a:latin typeface="+mj-ea"/>
                  <a:ea typeface="+mj-ea"/>
                </a:endParaRPr>
              </a:p>
            </p:txBody>
          </p:sp>
          <p:sp>
            <p:nvSpPr>
              <p:cNvPr id="89" name="矩形 88"/>
              <p:cNvSpPr/>
              <p:nvPr/>
            </p:nvSpPr>
            <p:spPr>
              <a:xfrm>
                <a:off x="8153875" y="1698130"/>
                <a:ext cx="490818" cy="30905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编写</a:t>
                </a:r>
                <a:endParaRPr lang="zh-CN" altLang="en-US" dirty="0">
                  <a:latin typeface="+mj-ea"/>
                  <a:ea typeface="+mj-ea"/>
                </a:endParaRPr>
              </a:p>
            </p:txBody>
          </p:sp>
          <p:sp>
            <p:nvSpPr>
              <p:cNvPr id="91" name="流程图: 决策 90"/>
              <p:cNvSpPr/>
              <p:nvPr/>
            </p:nvSpPr>
            <p:spPr>
              <a:xfrm>
                <a:off x="8102429" y="2202268"/>
                <a:ext cx="576064" cy="575304"/>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92" name="直接连接符 91"/>
              <p:cNvCxnSpPr>
                <a:stCxn id="89" idx="2"/>
                <a:endCxn id="91" idx="0"/>
              </p:cNvCxnSpPr>
              <p:nvPr/>
            </p:nvCxnSpPr>
            <p:spPr>
              <a:xfrm flipH="1">
                <a:off x="8390461" y="2007185"/>
                <a:ext cx="8823" cy="195083"/>
              </a:xfrm>
              <a:prstGeom prst="line">
                <a:avLst/>
              </a:prstGeom>
            </p:spPr>
            <p:style>
              <a:lnRef idx="1">
                <a:schemeClr val="accent4"/>
              </a:lnRef>
              <a:fillRef idx="0">
                <a:schemeClr val="accent4"/>
              </a:fillRef>
              <a:effectRef idx="0">
                <a:schemeClr val="accent4"/>
              </a:effectRef>
              <a:fontRef idx="minor">
                <a:schemeClr val="tx1"/>
              </a:fontRef>
            </p:style>
          </p:cxnSp>
          <p:cxnSp>
            <p:nvCxnSpPr>
              <p:cNvPr id="93" name="肘形连接符 92"/>
              <p:cNvCxnSpPr>
                <a:stCxn id="91" idx="3"/>
                <a:endCxn id="89" idx="3"/>
              </p:cNvCxnSpPr>
              <p:nvPr/>
            </p:nvCxnSpPr>
            <p:spPr>
              <a:xfrm flipH="1" flipV="1">
                <a:off x="8644693" y="1852658"/>
                <a:ext cx="33800" cy="637262"/>
              </a:xfrm>
              <a:prstGeom prst="bentConnector3">
                <a:avLst>
                  <a:gd name="adj1" fmla="val -676331"/>
                </a:avLst>
              </a:prstGeom>
              <a:ln>
                <a:tailEnd type="arrow"/>
              </a:ln>
            </p:spPr>
            <p:style>
              <a:lnRef idx="1">
                <a:schemeClr val="accent2"/>
              </a:lnRef>
              <a:fillRef idx="0">
                <a:schemeClr val="accent2"/>
              </a:fillRef>
              <a:effectRef idx="0">
                <a:schemeClr val="accent2"/>
              </a:effectRef>
              <a:fontRef idx="minor">
                <a:schemeClr val="tx1"/>
              </a:fontRef>
            </p:style>
          </p:cxnSp>
          <p:sp>
            <p:nvSpPr>
              <p:cNvPr id="94" name="矩形 93"/>
              <p:cNvSpPr/>
              <p:nvPr/>
            </p:nvSpPr>
            <p:spPr>
              <a:xfrm>
                <a:off x="8651312" y="2147886"/>
                <a:ext cx="252028" cy="25764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96" name="矩形 95"/>
              <p:cNvSpPr/>
              <p:nvPr/>
            </p:nvSpPr>
            <p:spPr>
              <a:xfrm>
                <a:off x="8390006" y="596333"/>
                <a:ext cx="504056" cy="257661"/>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插入</a:t>
                </a:r>
              </a:p>
            </p:txBody>
          </p:sp>
          <p:sp>
            <p:nvSpPr>
              <p:cNvPr id="97" name="矩形 96"/>
              <p:cNvSpPr/>
              <p:nvPr/>
            </p:nvSpPr>
            <p:spPr>
              <a:xfrm>
                <a:off x="8408209" y="971245"/>
                <a:ext cx="504056" cy="270077"/>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更新</a:t>
                </a:r>
                <a:endParaRPr lang="zh-CN" altLang="en-US" sz="1100" dirty="0">
                  <a:latin typeface="+mj-ea"/>
                  <a:ea typeface="+mj-ea"/>
                </a:endParaRPr>
              </a:p>
            </p:txBody>
          </p:sp>
          <p:sp>
            <p:nvSpPr>
              <p:cNvPr id="98" name="矩形 97"/>
              <p:cNvSpPr/>
              <p:nvPr/>
            </p:nvSpPr>
            <p:spPr>
              <a:xfrm>
                <a:off x="8399284" y="1315976"/>
                <a:ext cx="504056" cy="240001"/>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删除</a:t>
                </a:r>
                <a:endParaRPr lang="zh-CN" altLang="en-US" sz="1100" dirty="0">
                  <a:latin typeface="+mj-ea"/>
                  <a:ea typeface="+mj-ea"/>
                </a:endParaRPr>
              </a:p>
            </p:txBody>
          </p:sp>
          <p:sp>
            <p:nvSpPr>
              <p:cNvPr id="99" name="矩形 98"/>
              <p:cNvSpPr/>
              <p:nvPr/>
            </p:nvSpPr>
            <p:spPr>
              <a:xfrm>
                <a:off x="8390461" y="2883661"/>
                <a:ext cx="252028" cy="25262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cxnSp>
            <p:nvCxnSpPr>
              <p:cNvPr id="100" name="直接连接符 99"/>
              <p:cNvCxnSpPr>
                <a:stCxn id="91" idx="2"/>
              </p:cNvCxnSpPr>
              <p:nvPr/>
            </p:nvCxnSpPr>
            <p:spPr>
              <a:xfrm flipH="1">
                <a:off x="8388452" y="2777572"/>
                <a:ext cx="2009" cy="547344"/>
              </a:xfrm>
              <a:prstGeom prst="line">
                <a:avLst/>
              </a:prstGeom>
            </p:spPr>
            <p:style>
              <a:lnRef idx="1">
                <a:schemeClr val="accent4"/>
              </a:lnRef>
              <a:fillRef idx="0">
                <a:schemeClr val="accent4"/>
              </a:fillRef>
              <a:effectRef idx="0">
                <a:schemeClr val="accent4"/>
              </a:effectRef>
              <a:fontRef idx="minor">
                <a:schemeClr val="tx1"/>
              </a:fontRef>
            </p:style>
          </p:cxnSp>
        </p:grpSp>
        <p:grpSp>
          <p:nvGrpSpPr>
            <p:cNvPr id="102" name="组合 101"/>
            <p:cNvGrpSpPr/>
            <p:nvPr/>
          </p:nvGrpSpPr>
          <p:grpSpPr>
            <a:xfrm>
              <a:off x="3591510" y="2695450"/>
              <a:ext cx="4725249" cy="3397847"/>
              <a:chOff x="2241960" y="3138196"/>
              <a:chExt cx="4725249" cy="3886867"/>
            </a:xfrm>
          </p:grpSpPr>
          <p:sp>
            <p:nvSpPr>
              <p:cNvPr id="136" name="矩形 135"/>
              <p:cNvSpPr/>
              <p:nvPr/>
            </p:nvSpPr>
            <p:spPr>
              <a:xfrm>
                <a:off x="4072267" y="3138196"/>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上传</a:t>
                </a:r>
                <a:r>
                  <a:rPr lang="en-US" altLang="zh-CN" sz="1100" dirty="0" smtClean="0">
                    <a:latin typeface="+mj-ea"/>
                    <a:ea typeface="+mj-ea"/>
                  </a:rPr>
                  <a:t>SVN</a:t>
                </a:r>
                <a:endParaRPr lang="zh-CN" altLang="en-US" sz="1100" dirty="0">
                  <a:latin typeface="+mj-ea"/>
                  <a:ea typeface="+mj-ea"/>
                </a:endParaRPr>
              </a:p>
            </p:txBody>
          </p:sp>
          <p:sp>
            <p:nvSpPr>
              <p:cNvPr id="137" name="矩形 136"/>
              <p:cNvSpPr/>
              <p:nvPr/>
            </p:nvSpPr>
            <p:spPr>
              <a:xfrm>
                <a:off x="4068193" y="3544884"/>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cxnSp>
            <p:nvCxnSpPr>
              <p:cNvPr id="138" name="直接连接符 137"/>
              <p:cNvCxnSpPr>
                <a:stCxn id="136" idx="2"/>
                <a:endCxn id="137" idx="0"/>
              </p:cNvCxnSpPr>
              <p:nvPr/>
            </p:nvCxnSpPr>
            <p:spPr>
              <a:xfrm flipH="1">
                <a:off x="4460079" y="3404996"/>
                <a:ext cx="4074" cy="139888"/>
              </a:xfrm>
              <a:prstGeom prst="line">
                <a:avLst/>
              </a:prstGeom>
            </p:spPr>
            <p:style>
              <a:lnRef idx="1">
                <a:schemeClr val="accent4"/>
              </a:lnRef>
              <a:fillRef idx="0">
                <a:schemeClr val="accent4"/>
              </a:fillRef>
              <a:effectRef idx="0">
                <a:schemeClr val="accent4"/>
              </a:effectRef>
              <a:fontRef idx="minor">
                <a:schemeClr val="tx1"/>
              </a:fontRef>
            </p:style>
          </p:cxnSp>
          <p:sp>
            <p:nvSpPr>
              <p:cNvPr id="139" name="矩形 138"/>
              <p:cNvSpPr/>
              <p:nvPr/>
            </p:nvSpPr>
            <p:spPr>
              <a:xfrm>
                <a:off x="4068192" y="3995208"/>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测试执行</a:t>
                </a:r>
              </a:p>
            </p:txBody>
          </p:sp>
          <p:sp>
            <p:nvSpPr>
              <p:cNvPr id="140" name="线形标注 1 139"/>
              <p:cNvSpPr/>
              <p:nvPr/>
            </p:nvSpPr>
            <p:spPr>
              <a:xfrm>
                <a:off x="2241960" y="3856885"/>
                <a:ext cx="1013955" cy="530157"/>
              </a:xfrm>
              <a:prstGeom prst="borderCallout1">
                <a:avLst>
                  <a:gd name="adj1" fmla="val 51067"/>
                  <a:gd name="adj2" fmla="val 99204"/>
                  <a:gd name="adj3" fmla="val -58357"/>
                  <a:gd name="adj4" fmla="val 180778"/>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r>
                  <a:rPr lang="zh-CN" altLang="en-US" sz="1000" dirty="0">
                    <a:solidFill>
                      <a:srgbClr val="FF0000"/>
                    </a:solidFill>
                    <a:latin typeface="+mj-ea"/>
                    <a:ea typeface="+mj-ea"/>
                  </a:rPr>
                  <a:t>和需求简述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en-US" altLang="zh-CN" sz="1000" dirty="0" smtClean="0">
                    <a:solidFill>
                      <a:srgbClr val="FF0000"/>
                    </a:solidFill>
                    <a:latin typeface="+mj-ea"/>
                    <a:ea typeface="+mj-ea"/>
                  </a:rPr>
                  <a:t>SVN</a:t>
                </a:r>
                <a:r>
                  <a:rPr lang="zh-CN" altLang="en-US" sz="1000" dirty="0" smtClean="0">
                    <a:solidFill>
                      <a:srgbClr val="FF0000"/>
                    </a:solidFill>
                    <a:latin typeface="+mj-ea"/>
                    <a:ea typeface="+mj-ea"/>
                  </a:rPr>
                  <a:t>路径</a:t>
                </a:r>
                <a:endParaRPr lang="zh-CN" altLang="en-US" sz="1000" dirty="0">
                  <a:solidFill>
                    <a:srgbClr val="FF0000"/>
                  </a:solidFill>
                  <a:latin typeface="+mj-ea"/>
                  <a:ea typeface="+mj-ea"/>
                </a:endParaRPr>
              </a:p>
            </p:txBody>
          </p:sp>
          <p:cxnSp>
            <p:nvCxnSpPr>
              <p:cNvPr id="141" name="肘形连接符 140"/>
              <p:cNvCxnSpPr>
                <a:stCxn id="150" idx="3"/>
                <a:endCxn id="139" idx="3"/>
              </p:cNvCxnSpPr>
              <p:nvPr/>
            </p:nvCxnSpPr>
            <p:spPr>
              <a:xfrm flipH="1" flipV="1">
                <a:off x="4851963" y="4121964"/>
                <a:ext cx="173650" cy="590229"/>
              </a:xfrm>
              <a:prstGeom prst="bentConnector3">
                <a:avLst>
                  <a:gd name="adj1" fmla="val -131644"/>
                </a:avLst>
              </a:prstGeom>
              <a:ln>
                <a:tailEnd type="arrow"/>
              </a:ln>
            </p:spPr>
            <p:style>
              <a:lnRef idx="1">
                <a:schemeClr val="accent2"/>
              </a:lnRef>
              <a:fillRef idx="0">
                <a:schemeClr val="accent2"/>
              </a:fillRef>
              <a:effectRef idx="0">
                <a:schemeClr val="accent2"/>
              </a:effectRef>
              <a:fontRef idx="minor">
                <a:schemeClr val="tx1"/>
              </a:fontRef>
            </p:style>
          </p:cxnSp>
          <p:cxnSp>
            <p:nvCxnSpPr>
              <p:cNvPr id="142" name="直接连接符 141"/>
              <p:cNvCxnSpPr>
                <a:stCxn id="137" idx="2"/>
                <a:endCxn id="139" idx="0"/>
              </p:cNvCxnSpPr>
              <p:nvPr/>
            </p:nvCxnSpPr>
            <p:spPr>
              <a:xfrm flipH="1">
                <a:off x="4460078" y="3811684"/>
                <a:ext cx="1" cy="183524"/>
              </a:xfrm>
              <a:prstGeom prst="line">
                <a:avLst/>
              </a:prstGeom>
            </p:spPr>
            <p:style>
              <a:lnRef idx="1">
                <a:schemeClr val="accent4"/>
              </a:lnRef>
              <a:fillRef idx="0">
                <a:schemeClr val="accent4"/>
              </a:fillRef>
              <a:effectRef idx="0">
                <a:schemeClr val="accent4"/>
              </a:effectRef>
              <a:fontRef idx="minor">
                <a:schemeClr val="tx1"/>
              </a:fontRef>
            </p:style>
          </p:cxnSp>
          <p:sp>
            <p:nvSpPr>
              <p:cNvPr id="143" name="圆角矩形 142"/>
              <p:cNvSpPr/>
              <p:nvPr/>
            </p:nvSpPr>
            <p:spPr>
              <a:xfrm>
                <a:off x="6312123" y="5998770"/>
                <a:ext cx="620575" cy="21602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600" dirty="0">
                    <a:latin typeface="+mj-ea"/>
                    <a:ea typeface="+mj-ea"/>
                  </a:rPr>
                  <a:t>结束</a:t>
                </a:r>
              </a:p>
            </p:txBody>
          </p:sp>
          <p:cxnSp>
            <p:nvCxnSpPr>
              <p:cNvPr id="144" name="直接连接符 143"/>
              <p:cNvCxnSpPr>
                <a:stCxn id="139" idx="2"/>
                <a:endCxn id="150" idx="0"/>
              </p:cNvCxnSpPr>
              <p:nvPr/>
            </p:nvCxnSpPr>
            <p:spPr>
              <a:xfrm flipH="1">
                <a:off x="4459726" y="4248719"/>
                <a:ext cx="352" cy="193730"/>
              </a:xfrm>
              <a:prstGeom prst="line">
                <a:avLst/>
              </a:prstGeom>
            </p:spPr>
            <p:style>
              <a:lnRef idx="1">
                <a:schemeClr val="accent4"/>
              </a:lnRef>
              <a:fillRef idx="0">
                <a:schemeClr val="accent4"/>
              </a:fillRef>
              <a:effectRef idx="0">
                <a:schemeClr val="accent4"/>
              </a:effectRef>
              <a:fontRef idx="minor">
                <a:schemeClr val="tx1"/>
              </a:fontRef>
            </p:style>
          </p:cxnSp>
          <p:sp>
            <p:nvSpPr>
              <p:cNvPr id="145" name="流程图: 决策 144"/>
              <p:cNvSpPr/>
              <p:nvPr/>
            </p:nvSpPr>
            <p:spPr>
              <a:xfrm>
                <a:off x="3912034" y="5837039"/>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146" name="直接连接符 145"/>
              <p:cNvCxnSpPr>
                <a:stCxn id="147" idx="2"/>
                <a:endCxn id="145" idx="0"/>
              </p:cNvCxnSpPr>
              <p:nvPr/>
            </p:nvCxnSpPr>
            <p:spPr>
              <a:xfrm>
                <a:off x="4472903" y="5661530"/>
                <a:ext cx="5019" cy="175509"/>
              </a:xfrm>
              <a:prstGeom prst="line">
                <a:avLst/>
              </a:prstGeom>
            </p:spPr>
            <p:style>
              <a:lnRef idx="1">
                <a:schemeClr val="accent4"/>
              </a:lnRef>
              <a:fillRef idx="0">
                <a:schemeClr val="accent4"/>
              </a:fillRef>
              <a:effectRef idx="0">
                <a:schemeClr val="accent4"/>
              </a:effectRef>
              <a:fontRef idx="minor">
                <a:schemeClr val="tx1"/>
              </a:fontRef>
            </p:style>
          </p:cxnSp>
          <p:sp>
            <p:nvSpPr>
              <p:cNvPr id="147" name="矩形 146"/>
              <p:cNvSpPr/>
              <p:nvPr/>
            </p:nvSpPr>
            <p:spPr>
              <a:xfrm>
                <a:off x="4081017" y="5408018"/>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生产执行</a:t>
                </a:r>
                <a:endParaRPr lang="zh-CN" altLang="en-US" sz="1100" dirty="0">
                  <a:latin typeface="+mj-ea"/>
                  <a:ea typeface="+mj-ea"/>
                </a:endParaRPr>
              </a:p>
            </p:txBody>
          </p:sp>
          <p:sp>
            <p:nvSpPr>
              <p:cNvPr id="148" name="矩形 147"/>
              <p:cNvSpPr/>
              <p:nvPr/>
            </p:nvSpPr>
            <p:spPr>
              <a:xfrm>
                <a:off x="4468145" y="5054071"/>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149" name="矩形 148"/>
              <p:cNvSpPr/>
              <p:nvPr/>
            </p:nvSpPr>
            <p:spPr>
              <a:xfrm>
                <a:off x="5268657" y="4314493"/>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150" name="流程图: 决策 149"/>
              <p:cNvSpPr/>
              <p:nvPr/>
            </p:nvSpPr>
            <p:spPr>
              <a:xfrm>
                <a:off x="3893838" y="4442449"/>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151" name="直接连接符 150"/>
              <p:cNvCxnSpPr>
                <a:stCxn id="150" idx="2"/>
                <a:endCxn id="147" idx="0"/>
              </p:cNvCxnSpPr>
              <p:nvPr/>
            </p:nvCxnSpPr>
            <p:spPr>
              <a:xfrm>
                <a:off x="4459726" y="4981937"/>
                <a:ext cx="13177" cy="426081"/>
              </a:xfrm>
              <a:prstGeom prst="line">
                <a:avLst/>
              </a:prstGeom>
            </p:spPr>
            <p:style>
              <a:lnRef idx="1">
                <a:schemeClr val="accent4"/>
              </a:lnRef>
              <a:fillRef idx="0">
                <a:schemeClr val="accent4"/>
              </a:fillRef>
              <a:effectRef idx="0">
                <a:schemeClr val="accent4"/>
              </a:effectRef>
              <a:fontRef idx="minor">
                <a:schemeClr val="tx1"/>
              </a:fontRef>
            </p:style>
          </p:cxnSp>
          <p:sp>
            <p:nvSpPr>
              <p:cNvPr id="152" name="矩形 151"/>
              <p:cNvSpPr/>
              <p:nvPr/>
            </p:nvSpPr>
            <p:spPr>
              <a:xfrm>
                <a:off x="4485280" y="6544447"/>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cxnSp>
            <p:nvCxnSpPr>
              <p:cNvPr id="153" name="直接连接符 152"/>
              <p:cNvCxnSpPr>
                <a:stCxn id="145" idx="3"/>
                <a:endCxn id="143" idx="1"/>
              </p:cNvCxnSpPr>
              <p:nvPr/>
            </p:nvCxnSpPr>
            <p:spPr>
              <a:xfrm flipV="1">
                <a:off x="5043809" y="6106782"/>
                <a:ext cx="1268314" cy="1"/>
              </a:xfrm>
              <a:prstGeom prst="line">
                <a:avLst/>
              </a:prstGeom>
            </p:spPr>
            <p:style>
              <a:lnRef idx="1">
                <a:schemeClr val="accent4"/>
              </a:lnRef>
              <a:fillRef idx="0">
                <a:schemeClr val="accent4"/>
              </a:fillRef>
              <a:effectRef idx="0">
                <a:schemeClr val="accent4"/>
              </a:effectRef>
              <a:fontRef idx="minor">
                <a:schemeClr val="tx1"/>
              </a:fontRef>
            </p:style>
          </p:cxnSp>
          <p:sp>
            <p:nvSpPr>
              <p:cNvPr id="154" name="矩形 153"/>
              <p:cNvSpPr/>
              <p:nvPr/>
            </p:nvSpPr>
            <p:spPr>
              <a:xfrm>
                <a:off x="5268657" y="5850871"/>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155" name="线形标注 1 154"/>
              <p:cNvSpPr/>
              <p:nvPr/>
            </p:nvSpPr>
            <p:spPr>
              <a:xfrm>
                <a:off x="5953254" y="4208440"/>
                <a:ext cx="1013955" cy="417276"/>
              </a:xfrm>
              <a:prstGeom prst="borderCallout1">
                <a:avLst>
                  <a:gd name="adj1" fmla="val 53174"/>
                  <a:gd name="adj2" fmla="val 351"/>
                  <a:gd name="adj3" fmla="val 54851"/>
                  <a:gd name="adj4" fmla="val -45298"/>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a:solidFill>
                      <a:srgbClr val="FF0000"/>
                    </a:solidFill>
                    <a:latin typeface="+mj-ea"/>
                    <a:ea typeface="+mj-ea"/>
                  </a:rPr>
                  <a:t>编写调整</a:t>
                </a:r>
                <a:r>
                  <a:rPr lang="zh-CN" altLang="en-US" sz="1000" dirty="0" smtClean="0">
                    <a:solidFill>
                      <a:srgbClr val="FF0000"/>
                    </a:solidFill>
                    <a:latin typeface="+mj-ea"/>
                    <a:ea typeface="+mj-ea"/>
                  </a:rPr>
                  <a:t>，</a:t>
                </a:r>
                <a:r>
                  <a:rPr lang="zh-CN" altLang="en-US" sz="1000" dirty="0">
                    <a:solidFill>
                      <a:srgbClr val="FF0000"/>
                    </a:solidFill>
                    <a:latin typeface="+mj-ea"/>
                    <a:ea typeface="+mj-ea"/>
                  </a:rPr>
                  <a:t>再次</a:t>
                </a:r>
                <a:r>
                  <a:rPr lang="zh-CN" altLang="en-US" sz="1000" dirty="0" smtClean="0">
                    <a:solidFill>
                      <a:srgbClr val="FF0000"/>
                    </a:solidFill>
                    <a:latin typeface="+mj-ea"/>
                    <a:ea typeface="+mj-ea"/>
                  </a:rPr>
                  <a:t>执行</a:t>
                </a:r>
                <a:endParaRPr lang="zh-CN" altLang="en-US" sz="1000" dirty="0">
                  <a:solidFill>
                    <a:srgbClr val="FF0000"/>
                  </a:solidFill>
                  <a:latin typeface="+mj-ea"/>
                  <a:ea typeface="+mj-ea"/>
                </a:endParaRPr>
              </a:p>
            </p:txBody>
          </p:sp>
          <p:cxnSp>
            <p:nvCxnSpPr>
              <p:cNvPr id="156" name="肘形连接符 155"/>
              <p:cNvCxnSpPr>
                <a:stCxn id="147" idx="1"/>
                <a:endCxn id="143" idx="2"/>
              </p:cNvCxnSpPr>
              <p:nvPr/>
            </p:nvCxnSpPr>
            <p:spPr>
              <a:xfrm rot="10800000" flipH="1" flipV="1">
                <a:off x="4081017" y="5534774"/>
                <a:ext cx="2541394" cy="680020"/>
              </a:xfrm>
              <a:prstGeom prst="bentConnector4">
                <a:avLst>
                  <a:gd name="adj1" fmla="val -8995"/>
                  <a:gd name="adj2" fmla="val 219097"/>
                </a:avLst>
              </a:prstGeom>
              <a:ln>
                <a:headEnd type="arrow"/>
                <a:tailEnd type="arrow"/>
              </a:ln>
            </p:spPr>
            <p:style>
              <a:lnRef idx="1">
                <a:schemeClr val="accent2"/>
              </a:lnRef>
              <a:fillRef idx="0">
                <a:schemeClr val="accent2"/>
              </a:fillRef>
              <a:effectRef idx="0">
                <a:schemeClr val="accent2"/>
              </a:effectRef>
              <a:fontRef idx="minor">
                <a:schemeClr val="tx1"/>
              </a:fontRef>
            </p:style>
          </p:cxnSp>
          <p:cxnSp>
            <p:nvCxnSpPr>
              <p:cNvPr id="157" name="直接连接符 156"/>
              <p:cNvCxnSpPr>
                <a:stCxn id="145" idx="2"/>
              </p:cNvCxnSpPr>
              <p:nvPr/>
            </p:nvCxnSpPr>
            <p:spPr>
              <a:xfrm>
                <a:off x="4477922" y="6376526"/>
                <a:ext cx="7358" cy="648537"/>
              </a:xfrm>
              <a:prstGeom prst="line">
                <a:avLst/>
              </a:prstGeom>
            </p:spPr>
            <p:style>
              <a:lnRef idx="1">
                <a:schemeClr val="accent2"/>
              </a:lnRef>
              <a:fillRef idx="0">
                <a:schemeClr val="accent2"/>
              </a:fillRef>
              <a:effectRef idx="0">
                <a:schemeClr val="accent2"/>
              </a:effectRef>
              <a:fontRef idx="minor">
                <a:schemeClr val="tx1"/>
              </a:fontRef>
            </p:style>
          </p:cxnSp>
          <p:sp>
            <p:nvSpPr>
              <p:cNvPr id="158" name="线形标注 1 157"/>
              <p:cNvSpPr/>
              <p:nvPr/>
            </p:nvSpPr>
            <p:spPr>
              <a:xfrm>
                <a:off x="4981883" y="6405683"/>
                <a:ext cx="1013955" cy="417276"/>
              </a:xfrm>
              <a:prstGeom prst="borderCallout1">
                <a:avLst>
                  <a:gd name="adj1" fmla="val 51394"/>
                  <a:gd name="adj2" fmla="val 267"/>
                  <a:gd name="adj3" fmla="val 65386"/>
                  <a:gd name="adj4" fmla="val -23257"/>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再次执行</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zh-CN" altLang="en-US" sz="1000" dirty="0" smtClean="0">
                    <a:solidFill>
                      <a:srgbClr val="FF0000"/>
                    </a:solidFill>
                    <a:latin typeface="+mj-ea"/>
                    <a:ea typeface="+mj-ea"/>
                  </a:rPr>
                  <a:t>不再执行</a:t>
                </a:r>
                <a:endParaRPr lang="zh-CN" altLang="en-US" sz="1000" dirty="0">
                  <a:solidFill>
                    <a:srgbClr val="FF0000"/>
                  </a:solidFill>
                  <a:latin typeface="+mj-ea"/>
                  <a:ea typeface="+mj-ea"/>
                </a:endParaRPr>
              </a:p>
            </p:txBody>
          </p:sp>
        </p:grpSp>
        <p:sp>
          <p:nvSpPr>
            <p:cNvPr id="172" name="线形标注 1 171"/>
            <p:cNvSpPr/>
            <p:nvPr/>
          </p:nvSpPr>
          <p:spPr>
            <a:xfrm>
              <a:off x="3563888" y="239944"/>
              <a:ext cx="1432545" cy="1343605"/>
            </a:xfrm>
            <a:prstGeom prst="borderCallout1">
              <a:avLst>
                <a:gd name="adj1" fmla="val 46853"/>
                <a:gd name="adj2" fmla="val 99203"/>
                <a:gd name="adj3" fmla="val 21730"/>
                <a:gd name="adj4" fmla="val 114126"/>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smtClean="0">
                  <a:solidFill>
                    <a:schemeClr val="tx1"/>
                  </a:solidFill>
                  <a:latin typeface="+mj-ea"/>
                  <a:ea typeface="+mj-ea"/>
                </a:rPr>
                <a:t>包括</a:t>
              </a:r>
              <a:r>
                <a:rPr lang="zh-CN" altLang="en-US" sz="1000" dirty="0">
                  <a:solidFill>
                    <a:schemeClr val="tx1"/>
                  </a:solidFill>
                  <a:latin typeface="+mj-ea"/>
                  <a:ea typeface="+mj-ea"/>
                </a:rPr>
                <a:t>：</a:t>
              </a:r>
            </a:p>
            <a:p>
              <a:r>
                <a:rPr lang="en-US" altLang="zh-CN" sz="1000" dirty="0">
                  <a:solidFill>
                    <a:schemeClr val="tx1"/>
                  </a:solidFill>
                  <a:latin typeface="+mj-ea"/>
                  <a:ea typeface="+mj-ea"/>
                </a:rPr>
                <a:t>a.</a:t>
              </a:r>
              <a:r>
                <a:rPr lang="zh-CN" altLang="en-US" sz="1000" dirty="0">
                  <a:solidFill>
                    <a:schemeClr val="tx1"/>
                  </a:solidFill>
                  <a:latin typeface="+mj-ea"/>
                  <a:ea typeface="+mj-ea"/>
                </a:rPr>
                <a:t>表的增、删、改、查</a:t>
              </a:r>
            </a:p>
            <a:p>
              <a:r>
                <a:rPr lang="en-US" altLang="zh-CN" sz="1000" dirty="0">
                  <a:solidFill>
                    <a:schemeClr val="tx1"/>
                  </a:solidFill>
                  <a:latin typeface="+mj-ea"/>
                  <a:ea typeface="+mj-ea"/>
                </a:rPr>
                <a:t>b.</a:t>
              </a:r>
              <a:r>
                <a:rPr lang="zh-CN" altLang="en-US" sz="1000" dirty="0">
                  <a:solidFill>
                    <a:schemeClr val="tx1"/>
                  </a:solidFill>
                  <a:latin typeface="+mj-ea"/>
                  <a:ea typeface="+mj-ea"/>
                </a:rPr>
                <a:t>视图的查询</a:t>
              </a:r>
              <a:r>
                <a:rPr lang="en-US" altLang="zh-CN" sz="1000" dirty="0">
                  <a:solidFill>
                    <a:srgbClr val="FF0000"/>
                  </a:solidFill>
                  <a:latin typeface="+mj-ea"/>
                  <a:ea typeface="+mj-ea"/>
                </a:rPr>
                <a:t>[</a:t>
              </a:r>
              <a:r>
                <a:rPr lang="zh-CN" altLang="en-US" sz="1000" dirty="0">
                  <a:solidFill>
                    <a:srgbClr val="FF0000"/>
                  </a:solidFill>
                  <a:latin typeface="+mj-ea"/>
                  <a:ea typeface="+mj-ea"/>
                </a:rPr>
                <a:t>严禁通过视图修改数据</a:t>
              </a:r>
              <a:r>
                <a:rPr lang="en-US" altLang="zh-CN" sz="1000" dirty="0">
                  <a:solidFill>
                    <a:srgbClr val="FF0000"/>
                  </a:solidFill>
                  <a:latin typeface="+mj-ea"/>
                  <a:ea typeface="+mj-ea"/>
                </a:rPr>
                <a:t>]</a:t>
              </a:r>
            </a:p>
            <a:p>
              <a:r>
                <a:rPr lang="en-US" altLang="zh-CN" sz="1000" dirty="0">
                  <a:solidFill>
                    <a:schemeClr val="tx1"/>
                  </a:solidFill>
                  <a:latin typeface="+mj-ea"/>
                  <a:ea typeface="+mj-ea"/>
                </a:rPr>
                <a:t>c.</a:t>
              </a:r>
              <a:r>
                <a:rPr lang="zh-CN" altLang="en-US" sz="1000" dirty="0">
                  <a:solidFill>
                    <a:schemeClr val="tx1"/>
                  </a:solidFill>
                  <a:latin typeface="+mj-ea"/>
                  <a:ea typeface="+mj-ea"/>
                </a:rPr>
                <a:t>存储过程和函数的执行</a:t>
              </a:r>
              <a:endParaRPr lang="en-US" altLang="zh-CN" sz="1000" dirty="0" smtClean="0">
                <a:solidFill>
                  <a:schemeClr val="tx1"/>
                </a:solidFill>
                <a:latin typeface="+mj-ea"/>
                <a:ea typeface="+mj-ea"/>
              </a:endParaRPr>
            </a:p>
          </p:txBody>
        </p:sp>
        <p:sp>
          <p:nvSpPr>
            <p:cNvPr id="173" name="线形标注 1 172"/>
            <p:cNvSpPr/>
            <p:nvPr/>
          </p:nvSpPr>
          <p:spPr>
            <a:xfrm>
              <a:off x="3563888" y="1884283"/>
              <a:ext cx="1267243" cy="943574"/>
            </a:xfrm>
            <a:prstGeom prst="borderCallout1">
              <a:avLst>
                <a:gd name="adj1" fmla="val 46853"/>
                <a:gd name="adj2" fmla="val 99203"/>
                <a:gd name="adj3" fmla="val -43193"/>
                <a:gd name="adj4" fmla="val 156766"/>
              </a:avLst>
            </a:prstGeom>
          </p:spPr>
          <p:style>
            <a:lnRef idx="1">
              <a:schemeClr val="accent5"/>
            </a:lnRef>
            <a:fillRef idx="2">
              <a:schemeClr val="accent5"/>
            </a:fillRef>
            <a:effectRef idx="1">
              <a:schemeClr val="accent5"/>
            </a:effectRef>
            <a:fontRef idx="minor">
              <a:schemeClr val="dk1"/>
            </a:fontRef>
          </p:style>
          <p:txBody>
            <a:bodyPr rtlCol="0" anchor="ctr"/>
            <a:lstStyle/>
            <a:p>
              <a:endParaRPr lang="zh-CN" altLang="en-US" sz="1000" dirty="0">
                <a:solidFill>
                  <a:srgbClr val="00B050"/>
                </a:solidFill>
                <a:latin typeface="+mj-ea"/>
                <a:ea typeface="+mj-ea"/>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1628489543"/>
                </p:ext>
              </p:extLst>
            </p:nvPr>
          </p:nvGraphicFramePr>
          <p:xfrm>
            <a:off x="3740309" y="1958555"/>
            <a:ext cx="914400" cy="853511"/>
          </p:xfrm>
          <a:graphic>
            <a:graphicData uri="http://schemas.openxmlformats.org/presentationml/2006/ole">
              <mc:AlternateContent xmlns:mc="http://schemas.openxmlformats.org/markup-compatibility/2006">
                <mc:Choice xmlns:v="urn:schemas-microsoft-com:vml" Requires="v">
                  <p:oleObj spid="_x0000_s17541" name="工作表" showAsIcon="1" r:id="rId3" imgW="914400" imgH="828720" progId="Excel.Sheet.12">
                    <p:embed/>
                  </p:oleObj>
                </mc:Choice>
                <mc:Fallback>
                  <p:oleObj name="工作表" showAsIcon="1" r:id="rId3" imgW="914400" imgH="828720" progId="Excel.Sheet.12">
                    <p:embed/>
                    <p:pic>
                      <p:nvPicPr>
                        <p:cNvPr id="0" name=""/>
                        <p:cNvPicPr/>
                        <p:nvPr/>
                      </p:nvPicPr>
                      <p:blipFill>
                        <a:blip r:embed="rId4"/>
                        <a:stretch>
                          <a:fillRect/>
                        </a:stretch>
                      </p:blipFill>
                      <p:spPr>
                        <a:xfrm>
                          <a:off x="3740309" y="1958555"/>
                          <a:ext cx="914400" cy="853511"/>
                        </a:xfrm>
                        <a:prstGeom prst="rect">
                          <a:avLst/>
                        </a:prstGeom>
                      </p:spPr>
                    </p:pic>
                  </p:oleObj>
                </mc:Fallback>
              </mc:AlternateContent>
            </a:graphicData>
          </a:graphic>
        </p:graphicFrame>
      </p:grpSp>
    </p:spTree>
    <p:extLst>
      <p:ext uri="{BB962C8B-B14F-4D97-AF65-F5344CB8AC3E}">
        <p14:creationId xmlns:p14="http://schemas.microsoft.com/office/powerpoint/2010/main" val="30415355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a:t>
            </a:r>
            <a:r>
              <a:rPr lang="zh-CN" altLang="en-US" dirty="0" smtClean="0"/>
              <a:t>操作</a:t>
            </a:r>
            <a:r>
              <a:rPr lang="en-US" altLang="zh-CN" dirty="0"/>
              <a:t>(</a:t>
            </a:r>
            <a:r>
              <a:rPr lang="zh-CN" altLang="en-US" dirty="0" smtClean="0">
                <a:solidFill>
                  <a:srgbClr val="FF0000"/>
                </a:solidFill>
              </a:rPr>
              <a:t>模板</a:t>
            </a:r>
            <a:r>
              <a:rPr lang="en-US" altLang="zh-CN" dirty="0" smtClean="0"/>
              <a:t>)</a:t>
            </a:r>
            <a:endParaRPr lang="en-US" altLang="zh-CN" dirty="0"/>
          </a:p>
        </p:txBody>
      </p:sp>
      <p:sp>
        <p:nvSpPr>
          <p:cNvPr id="3" name="TextBox 2"/>
          <p:cNvSpPr txBox="1"/>
          <p:nvPr/>
        </p:nvSpPr>
        <p:spPr>
          <a:xfrm>
            <a:off x="892686" y="980728"/>
            <a:ext cx="6703650" cy="1708160"/>
          </a:xfrm>
          <a:prstGeom prst="rect">
            <a:avLst/>
          </a:prstGeom>
          <a:noFill/>
          <a:ln>
            <a:solidFill>
              <a:schemeClr val="tx1"/>
            </a:solidFill>
          </a:ln>
        </p:spPr>
        <p:txBody>
          <a:bodyPr wrap="square" rtlCol="0">
            <a:spAutoFit/>
          </a:bodyPr>
          <a:lstStyle/>
          <a:p>
            <a:r>
              <a:rPr lang="en-US" altLang="zh-CN" sz="1400" dirty="0" smtClean="0">
                <a:solidFill>
                  <a:srgbClr val="00B050"/>
                </a:solidFill>
                <a:latin typeface="+mj-ea"/>
                <a:ea typeface="+mj-ea"/>
              </a:rPr>
              <a:t>--================================================</a:t>
            </a:r>
          </a:p>
          <a:p>
            <a:r>
              <a:rPr lang="en-US" altLang="zh-CN" sz="1400" dirty="0" smtClean="0">
                <a:solidFill>
                  <a:srgbClr val="00B050"/>
                </a:solidFill>
                <a:latin typeface="+mj-ea"/>
                <a:ea typeface="+mj-ea"/>
              </a:rPr>
              <a:t>-- </a:t>
            </a:r>
            <a:r>
              <a:rPr lang="zh-CN" altLang="en-US" sz="1400" dirty="0">
                <a:solidFill>
                  <a:srgbClr val="00B050"/>
                </a:solidFill>
                <a:latin typeface="+mj-ea"/>
                <a:ea typeface="+mj-ea"/>
              </a:rPr>
              <a:t>操作描述：</a:t>
            </a:r>
            <a:r>
              <a:rPr lang="en-US" altLang="zh-CN" sz="1400" dirty="0">
                <a:solidFill>
                  <a:srgbClr val="00B050"/>
                </a:solidFill>
                <a:latin typeface="+mj-ea"/>
                <a:ea typeface="+mj-ea"/>
              </a:rPr>
              <a:t>&lt;</a:t>
            </a:r>
            <a:r>
              <a:rPr lang="zh-CN" altLang="en-US" sz="1400" dirty="0">
                <a:solidFill>
                  <a:srgbClr val="00B050"/>
                </a:solidFill>
                <a:latin typeface="+mj-ea"/>
                <a:ea typeface="+mj-ea"/>
              </a:rPr>
              <a:t>操作简述</a:t>
            </a:r>
            <a:r>
              <a:rPr lang="en-US" altLang="zh-CN" sz="1400" dirty="0">
                <a:solidFill>
                  <a:srgbClr val="00B050"/>
                </a:solidFill>
                <a:latin typeface="+mj-ea"/>
                <a:ea typeface="+mj-ea"/>
              </a:rPr>
              <a:t>&gt;</a:t>
            </a:r>
          </a:p>
          <a:p>
            <a:r>
              <a:rPr lang="en-US" altLang="zh-CN" sz="1400" dirty="0">
                <a:solidFill>
                  <a:srgbClr val="00B050"/>
                </a:solidFill>
                <a:latin typeface="+mj-ea"/>
                <a:ea typeface="+mj-ea"/>
              </a:rPr>
              <a:t>-- </a:t>
            </a:r>
            <a:r>
              <a:rPr lang="zh-CN" altLang="en-US" sz="1400" dirty="0">
                <a:solidFill>
                  <a:srgbClr val="00B050"/>
                </a:solidFill>
                <a:latin typeface="+mj-ea"/>
                <a:ea typeface="+mj-ea"/>
              </a:rPr>
              <a:t>审核人员：</a:t>
            </a:r>
            <a:r>
              <a:rPr lang="en-US" altLang="zh-CN" sz="1400" dirty="0">
                <a:solidFill>
                  <a:srgbClr val="00B050"/>
                </a:solidFill>
                <a:latin typeface="+mj-ea"/>
                <a:ea typeface="+mj-ea"/>
              </a:rPr>
              <a:t>&lt;</a:t>
            </a:r>
            <a:r>
              <a:rPr lang="zh-CN" altLang="en-US" sz="1400" dirty="0">
                <a:solidFill>
                  <a:srgbClr val="00B050"/>
                </a:solidFill>
                <a:latin typeface="+mj-ea"/>
                <a:ea typeface="+mj-ea"/>
              </a:rPr>
              <a:t>拥有审核权限的人员姓名</a:t>
            </a:r>
            <a:r>
              <a:rPr lang="en-US" altLang="zh-CN" sz="1400" dirty="0">
                <a:solidFill>
                  <a:srgbClr val="00B050"/>
                </a:solidFill>
                <a:latin typeface="+mj-ea"/>
                <a:ea typeface="+mj-ea"/>
              </a:rPr>
              <a:t>&gt;</a:t>
            </a:r>
          </a:p>
          <a:p>
            <a:r>
              <a:rPr lang="en-US" altLang="zh-CN" sz="1400" dirty="0">
                <a:solidFill>
                  <a:srgbClr val="00B050"/>
                </a:solidFill>
                <a:latin typeface="+mj-ea"/>
                <a:ea typeface="+mj-ea"/>
              </a:rPr>
              <a:t>-- </a:t>
            </a:r>
            <a:r>
              <a:rPr lang="zh-CN" altLang="en-US" sz="1400" dirty="0">
                <a:solidFill>
                  <a:srgbClr val="00B050"/>
                </a:solidFill>
                <a:latin typeface="+mj-ea"/>
                <a:ea typeface="+mj-ea"/>
              </a:rPr>
              <a:t>操作目标：</a:t>
            </a:r>
            <a:r>
              <a:rPr lang="en-US" altLang="zh-CN" sz="1400" dirty="0">
                <a:solidFill>
                  <a:srgbClr val="00B050"/>
                </a:solidFill>
                <a:latin typeface="+mj-ea"/>
                <a:ea typeface="+mj-ea"/>
              </a:rPr>
              <a:t>[ </a:t>
            </a:r>
            <a:r>
              <a:rPr lang="en-US" altLang="zh-CN" sz="1400" dirty="0" err="1">
                <a:solidFill>
                  <a:srgbClr val="00B050"/>
                </a:solidFill>
                <a:latin typeface="+mj-ea"/>
                <a:ea typeface="+mj-ea"/>
              </a:rPr>
              <a:t>DB_Name</a:t>
            </a:r>
            <a:r>
              <a:rPr lang="en-US" altLang="zh-CN" sz="1400" dirty="0">
                <a:solidFill>
                  <a:srgbClr val="00B050"/>
                </a:solidFill>
                <a:latin typeface="+mj-ea"/>
                <a:ea typeface="+mj-ea"/>
              </a:rPr>
              <a:t> ] ......</a:t>
            </a:r>
          </a:p>
          <a:p>
            <a:r>
              <a:rPr lang="en-US" altLang="zh-CN" sz="1400" dirty="0" smtClean="0">
                <a:solidFill>
                  <a:srgbClr val="00B050"/>
                </a:solidFill>
                <a:latin typeface="+mj-ea"/>
                <a:ea typeface="+mj-ea"/>
              </a:rPr>
              <a:t>--================================================</a:t>
            </a:r>
            <a:endParaRPr lang="en-US" altLang="zh-CN" sz="1400" dirty="0">
              <a:solidFill>
                <a:srgbClr val="00B050"/>
              </a:solidFill>
              <a:latin typeface="+mj-ea"/>
              <a:ea typeface="+mj-ea"/>
            </a:endParaRPr>
          </a:p>
          <a:p>
            <a:r>
              <a:rPr lang="en-US" altLang="zh-CN" sz="1400" dirty="0" smtClean="0">
                <a:solidFill>
                  <a:srgbClr val="00B050"/>
                </a:solidFill>
                <a:latin typeface="+mj-ea"/>
                <a:ea typeface="+mj-ea"/>
              </a:rPr>
              <a:t>-------------------------------</a:t>
            </a:r>
            <a:r>
              <a:rPr lang="zh-CN" altLang="en-US" sz="1400" dirty="0" smtClean="0">
                <a:solidFill>
                  <a:srgbClr val="00B050"/>
                </a:solidFill>
                <a:latin typeface="+mj-ea"/>
                <a:ea typeface="+mj-ea"/>
              </a:rPr>
              <a:t>查询</a:t>
            </a:r>
            <a:r>
              <a:rPr lang="zh-CN" altLang="en-US" sz="1400" dirty="0">
                <a:solidFill>
                  <a:srgbClr val="00B050"/>
                </a:solidFill>
                <a:latin typeface="+mj-ea"/>
                <a:ea typeface="+mj-ea"/>
              </a:rPr>
              <a:t>脚本</a:t>
            </a:r>
          </a:p>
          <a:p>
            <a:endParaRPr lang="zh-CN" altLang="en-US" sz="1050" dirty="0"/>
          </a:p>
          <a:p>
            <a:endParaRPr lang="zh-CN" altLang="en-US" sz="1050" dirty="0"/>
          </a:p>
        </p:txBody>
      </p:sp>
      <p:sp>
        <p:nvSpPr>
          <p:cNvPr id="9" name="TextBox 8"/>
          <p:cNvSpPr txBox="1"/>
          <p:nvPr/>
        </p:nvSpPr>
        <p:spPr>
          <a:xfrm>
            <a:off x="892686" y="2686115"/>
            <a:ext cx="6703650" cy="2677656"/>
          </a:xfrm>
          <a:prstGeom prst="rect">
            <a:avLst/>
          </a:prstGeom>
          <a:solidFill>
            <a:schemeClr val="bg1"/>
          </a:solidFill>
          <a:ln>
            <a:solidFill>
              <a:schemeClr val="tx1"/>
            </a:solidFill>
          </a:ln>
        </p:spPr>
        <p:txBody>
          <a:bodyPr wrap="square" rtlCol="0">
            <a:spAutoFit/>
          </a:bodyPr>
          <a:lstStyle/>
          <a:p>
            <a:r>
              <a:rPr lang="en-US" altLang="zh-CN" sz="1400" dirty="0" smtClean="0">
                <a:solidFill>
                  <a:srgbClr val="00B050"/>
                </a:solidFill>
                <a:latin typeface="+mj-ea"/>
                <a:ea typeface="+mj-ea"/>
              </a:rPr>
              <a:t>--================================================</a:t>
            </a:r>
          </a:p>
          <a:p>
            <a:r>
              <a:rPr lang="en-US" altLang="zh-CN" sz="1400" dirty="0" smtClean="0">
                <a:solidFill>
                  <a:srgbClr val="00B050"/>
                </a:solidFill>
                <a:latin typeface="+mj-ea"/>
                <a:ea typeface="+mj-ea"/>
              </a:rPr>
              <a:t>-- </a:t>
            </a:r>
            <a:r>
              <a:rPr lang="zh-CN" altLang="en-US" sz="1400" dirty="0">
                <a:solidFill>
                  <a:srgbClr val="00B050"/>
                </a:solidFill>
                <a:latin typeface="+mj-ea"/>
                <a:ea typeface="+mj-ea"/>
              </a:rPr>
              <a:t>操作描述：</a:t>
            </a:r>
            <a:r>
              <a:rPr lang="en-US" altLang="zh-CN" sz="1400" dirty="0">
                <a:solidFill>
                  <a:srgbClr val="00B050"/>
                </a:solidFill>
                <a:latin typeface="+mj-ea"/>
                <a:ea typeface="+mj-ea"/>
              </a:rPr>
              <a:t>&lt;</a:t>
            </a:r>
            <a:r>
              <a:rPr lang="zh-CN" altLang="en-US" sz="1400" dirty="0">
                <a:solidFill>
                  <a:srgbClr val="00B050"/>
                </a:solidFill>
                <a:latin typeface="+mj-ea"/>
                <a:ea typeface="+mj-ea"/>
              </a:rPr>
              <a:t>操作简述</a:t>
            </a:r>
            <a:r>
              <a:rPr lang="en-US" altLang="zh-CN" sz="1400" dirty="0">
                <a:solidFill>
                  <a:srgbClr val="00B050"/>
                </a:solidFill>
                <a:latin typeface="+mj-ea"/>
                <a:ea typeface="+mj-ea"/>
              </a:rPr>
              <a:t>&gt;</a:t>
            </a:r>
          </a:p>
          <a:p>
            <a:r>
              <a:rPr lang="en-US" altLang="zh-CN" sz="1400" dirty="0">
                <a:solidFill>
                  <a:srgbClr val="00B050"/>
                </a:solidFill>
                <a:latin typeface="+mj-ea"/>
                <a:ea typeface="+mj-ea"/>
              </a:rPr>
              <a:t>-- </a:t>
            </a:r>
            <a:r>
              <a:rPr lang="zh-CN" altLang="en-US" sz="1400" dirty="0">
                <a:solidFill>
                  <a:srgbClr val="00B050"/>
                </a:solidFill>
                <a:latin typeface="+mj-ea"/>
                <a:ea typeface="+mj-ea"/>
              </a:rPr>
              <a:t>审核人员：</a:t>
            </a:r>
            <a:r>
              <a:rPr lang="en-US" altLang="zh-CN" sz="1400" dirty="0">
                <a:solidFill>
                  <a:srgbClr val="00B050"/>
                </a:solidFill>
                <a:latin typeface="+mj-ea"/>
                <a:ea typeface="+mj-ea"/>
              </a:rPr>
              <a:t>&lt;</a:t>
            </a:r>
            <a:r>
              <a:rPr lang="zh-CN" altLang="en-US" sz="1400" dirty="0">
                <a:solidFill>
                  <a:srgbClr val="00B050"/>
                </a:solidFill>
                <a:latin typeface="+mj-ea"/>
                <a:ea typeface="+mj-ea"/>
              </a:rPr>
              <a:t>拥有审核权限的人员姓名</a:t>
            </a:r>
            <a:r>
              <a:rPr lang="en-US" altLang="zh-CN" sz="1400" dirty="0">
                <a:solidFill>
                  <a:srgbClr val="00B050"/>
                </a:solidFill>
                <a:latin typeface="+mj-ea"/>
                <a:ea typeface="+mj-ea"/>
              </a:rPr>
              <a:t>&gt;</a:t>
            </a:r>
          </a:p>
          <a:p>
            <a:r>
              <a:rPr lang="en-US" altLang="zh-CN" sz="1400" dirty="0">
                <a:solidFill>
                  <a:srgbClr val="00B050"/>
                </a:solidFill>
                <a:latin typeface="+mj-ea"/>
                <a:ea typeface="+mj-ea"/>
              </a:rPr>
              <a:t>-- </a:t>
            </a:r>
            <a:r>
              <a:rPr lang="zh-CN" altLang="en-US" sz="1400" dirty="0">
                <a:solidFill>
                  <a:srgbClr val="00B050"/>
                </a:solidFill>
                <a:latin typeface="+mj-ea"/>
                <a:ea typeface="+mj-ea"/>
              </a:rPr>
              <a:t>操作目标：</a:t>
            </a:r>
            <a:r>
              <a:rPr lang="en-US" altLang="zh-CN" sz="1400" dirty="0">
                <a:solidFill>
                  <a:srgbClr val="00B050"/>
                </a:solidFill>
                <a:latin typeface="+mj-ea"/>
                <a:ea typeface="+mj-ea"/>
              </a:rPr>
              <a:t>[ </a:t>
            </a:r>
            <a:r>
              <a:rPr lang="en-US" altLang="zh-CN" sz="1400" dirty="0" err="1">
                <a:solidFill>
                  <a:srgbClr val="00B050"/>
                </a:solidFill>
                <a:latin typeface="+mj-ea"/>
                <a:ea typeface="+mj-ea"/>
              </a:rPr>
              <a:t>DB_Name</a:t>
            </a:r>
            <a:r>
              <a:rPr lang="en-US" altLang="zh-CN" sz="1400" dirty="0">
                <a:solidFill>
                  <a:srgbClr val="00B050"/>
                </a:solidFill>
                <a:latin typeface="+mj-ea"/>
                <a:ea typeface="+mj-ea"/>
              </a:rPr>
              <a:t> ] ......</a:t>
            </a:r>
          </a:p>
          <a:p>
            <a:r>
              <a:rPr lang="en-US" altLang="zh-CN" sz="1400" dirty="0" smtClean="0">
                <a:solidFill>
                  <a:srgbClr val="00B050"/>
                </a:solidFill>
                <a:latin typeface="+mj-ea"/>
                <a:ea typeface="+mj-ea"/>
              </a:rPr>
              <a:t>--================================================</a:t>
            </a:r>
            <a:endParaRPr lang="en-US" altLang="zh-CN" sz="1400" dirty="0">
              <a:solidFill>
                <a:srgbClr val="00B050"/>
              </a:solidFill>
              <a:latin typeface="+mj-ea"/>
              <a:ea typeface="+mj-ea"/>
            </a:endParaRPr>
          </a:p>
          <a:p>
            <a:r>
              <a:rPr lang="en-US" altLang="zh-CN" sz="1400" dirty="0" smtClean="0">
                <a:solidFill>
                  <a:srgbClr val="00B050"/>
                </a:solidFill>
                <a:latin typeface="+mj-ea"/>
                <a:ea typeface="+mj-ea"/>
              </a:rPr>
              <a:t>-------------------------------</a:t>
            </a:r>
            <a:r>
              <a:rPr lang="zh-CN" altLang="en-US" sz="1400" dirty="0" smtClean="0">
                <a:solidFill>
                  <a:srgbClr val="00B050"/>
                </a:solidFill>
                <a:latin typeface="+mj-ea"/>
                <a:ea typeface="+mj-ea"/>
              </a:rPr>
              <a:t>用于数据备份的查询脚本</a:t>
            </a:r>
            <a:endParaRPr lang="en-US" altLang="zh-CN" sz="1400" dirty="0" smtClean="0">
              <a:solidFill>
                <a:srgbClr val="00B050"/>
              </a:solidFill>
              <a:latin typeface="+mj-ea"/>
              <a:ea typeface="+mj-ea"/>
            </a:endParaRPr>
          </a:p>
          <a:p>
            <a:endParaRPr lang="en-US" altLang="zh-CN" sz="1400" dirty="0" smtClean="0">
              <a:latin typeface="+mj-ea"/>
              <a:ea typeface="+mj-ea"/>
            </a:endParaRPr>
          </a:p>
          <a:p>
            <a:r>
              <a:rPr lang="en-US" altLang="zh-CN" sz="1400" dirty="0" smtClean="0">
                <a:solidFill>
                  <a:srgbClr val="00B050"/>
                </a:solidFill>
                <a:latin typeface="+mj-ea"/>
                <a:ea typeface="+mj-ea"/>
              </a:rPr>
              <a:t>--------------------------------------------------------------------------</a:t>
            </a:r>
            <a:endParaRPr lang="en-US" altLang="zh-CN" sz="1400" dirty="0">
              <a:solidFill>
                <a:srgbClr val="00B050"/>
              </a:solidFill>
              <a:latin typeface="+mj-ea"/>
              <a:ea typeface="+mj-ea"/>
            </a:endParaRPr>
          </a:p>
          <a:p>
            <a:r>
              <a:rPr lang="en-US" altLang="zh-CN" sz="1400" dirty="0" smtClean="0">
                <a:solidFill>
                  <a:srgbClr val="0070C0"/>
                </a:solidFill>
                <a:latin typeface="+mj-ea"/>
                <a:ea typeface="+mj-ea"/>
              </a:rPr>
              <a:t>BEGIN TRANSACTION</a:t>
            </a:r>
            <a:r>
              <a:rPr lang="en-US" altLang="zh-CN" sz="1400" dirty="0">
                <a:latin typeface="+mj-ea"/>
                <a:ea typeface="+mj-ea"/>
              </a:rPr>
              <a:t> </a:t>
            </a:r>
            <a:r>
              <a:rPr lang="en-US" altLang="zh-CN" sz="1400" dirty="0" smtClean="0">
                <a:solidFill>
                  <a:srgbClr val="00B050"/>
                </a:solidFill>
                <a:latin typeface="+mj-ea"/>
                <a:ea typeface="+mj-ea"/>
              </a:rPr>
              <a:t>--COMMIT  ROLLBACK</a:t>
            </a:r>
          </a:p>
          <a:p>
            <a:r>
              <a:rPr lang="en-US" altLang="zh-CN" sz="1400" dirty="0" smtClean="0">
                <a:solidFill>
                  <a:srgbClr val="00B050"/>
                </a:solidFill>
                <a:latin typeface="+mj-ea"/>
                <a:ea typeface="+mj-ea"/>
              </a:rPr>
              <a:t>-------------------------------</a:t>
            </a:r>
            <a:r>
              <a:rPr lang="zh-CN" altLang="en-US" sz="1400" dirty="0" smtClean="0">
                <a:solidFill>
                  <a:srgbClr val="00B050"/>
                </a:solidFill>
                <a:latin typeface="+mj-ea"/>
                <a:ea typeface="+mj-ea"/>
              </a:rPr>
              <a:t>变更脚本</a:t>
            </a:r>
            <a:endParaRPr lang="en-US" altLang="zh-CN" sz="1400" dirty="0" smtClean="0">
              <a:solidFill>
                <a:srgbClr val="00B050"/>
              </a:solidFill>
              <a:latin typeface="+mj-ea"/>
              <a:ea typeface="+mj-ea"/>
            </a:endParaRPr>
          </a:p>
          <a:p>
            <a:endParaRPr lang="zh-CN" altLang="en-US" sz="1400" dirty="0">
              <a:latin typeface="+mj-ea"/>
              <a:ea typeface="+mj-ea"/>
            </a:endParaRPr>
          </a:p>
          <a:p>
            <a:r>
              <a:rPr lang="en-US" altLang="zh-CN" sz="1400" dirty="0" smtClean="0">
                <a:solidFill>
                  <a:srgbClr val="00B050"/>
                </a:solidFill>
                <a:latin typeface="+mj-ea"/>
                <a:ea typeface="+mj-ea"/>
              </a:rPr>
              <a:t>--------------------------------------------------------------------------</a:t>
            </a:r>
            <a:endParaRPr lang="en-US" altLang="zh-CN" sz="1400" dirty="0">
              <a:solidFill>
                <a:srgbClr val="00B050"/>
              </a:solidFill>
              <a:latin typeface="+mj-ea"/>
              <a:ea typeface="+mj-ea"/>
            </a:endParaRPr>
          </a:p>
        </p:txBody>
      </p:sp>
    </p:spTree>
    <p:extLst>
      <p:ext uri="{BB962C8B-B14F-4D97-AF65-F5344CB8AC3E}">
        <p14:creationId xmlns:p14="http://schemas.microsoft.com/office/powerpoint/2010/main" val="13169764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77885" y="288072"/>
            <a:ext cx="7520940" cy="548640"/>
          </a:xfrm>
        </p:spPr>
        <p:txBody>
          <a:bodyPr/>
          <a:lstStyle/>
          <a:p>
            <a:r>
              <a:rPr lang="zh-CN" altLang="en-US" dirty="0"/>
              <a:t>数据</a:t>
            </a:r>
            <a:r>
              <a:rPr lang="zh-CN" altLang="en-US" dirty="0" smtClean="0"/>
              <a:t>操作</a:t>
            </a:r>
            <a:r>
              <a:rPr lang="en-US" altLang="zh-CN" dirty="0"/>
              <a:t>(</a:t>
            </a:r>
            <a:r>
              <a:rPr lang="zh-CN" altLang="en-US" dirty="0" smtClean="0">
                <a:solidFill>
                  <a:srgbClr val="FF0000"/>
                </a:solidFill>
              </a:rPr>
              <a:t>例子</a:t>
            </a:r>
            <a:r>
              <a:rPr lang="en-US" altLang="zh-CN" dirty="0" smtClean="0"/>
              <a:t>)</a:t>
            </a:r>
            <a:endParaRPr lang="zh-CN" altLang="en-US" dirty="0"/>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2748898"/>
            <a:ext cx="5876925" cy="409575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9591" y="836712"/>
            <a:ext cx="5876925" cy="187642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6997991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59120" y="-3292"/>
            <a:ext cx="8706624" cy="5294979"/>
            <a:chOff x="43162" y="-5736"/>
            <a:chExt cx="8706624" cy="5294979"/>
          </a:xfrm>
        </p:grpSpPr>
        <p:grpSp>
          <p:nvGrpSpPr>
            <p:cNvPr id="360" name="组合 359"/>
            <p:cNvGrpSpPr/>
            <p:nvPr/>
          </p:nvGrpSpPr>
          <p:grpSpPr>
            <a:xfrm>
              <a:off x="43162" y="-5736"/>
              <a:ext cx="8706624" cy="5294979"/>
              <a:chOff x="43162" y="-5736"/>
              <a:chExt cx="8706624" cy="5294979"/>
            </a:xfrm>
          </p:grpSpPr>
          <p:grpSp>
            <p:nvGrpSpPr>
              <p:cNvPr id="230" name="组合 229"/>
              <p:cNvGrpSpPr/>
              <p:nvPr/>
            </p:nvGrpSpPr>
            <p:grpSpPr>
              <a:xfrm>
                <a:off x="3015883" y="2855139"/>
                <a:ext cx="4403538" cy="2434104"/>
                <a:chOff x="-2688591" y="2680302"/>
                <a:chExt cx="4403538" cy="2434104"/>
              </a:xfrm>
            </p:grpSpPr>
            <p:sp>
              <p:nvSpPr>
                <p:cNvPr id="84" name="矩形 83"/>
                <p:cNvSpPr/>
                <p:nvPr/>
              </p:nvSpPr>
              <p:spPr>
                <a:xfrm>
                  <a:off x="-1412446" y="2680302"/>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上传</a:t>
                  </a:r>
                  <a:r>
                    <a:rPr lang="en-US" altLang="zh-CN" sz="1100" dirty="0" smtClean="0">
                      <a:latin typeface="+mj-ea"/>
                      <a:ea typeface="+mj-ea"/>
                    </a:rPr>
                    <a:t>SVN</a:t>
                  </a:r>
                  <a:endParaRPr lang="zh-CN" altLang="en-US" sz="1100" dirty="0">
                    <a:latin typeface="+mj-ea"/>
                    <a:ea typeface="+mj-ea"/>
                  </a:endParaRPr>
                </a:p>
              </p:txBody>
            </p:sp>
            <p:sp>
              <p:nvSpPr>
                <p:cNvPr id="86" name="矩形 85"/>
                <p:cNvSpPr/>
                <p:nvPr/>
              </p:nvSpPr>
              <p:spPr>
                <a:xfrm>
                  <a:off x="-1412446" y="3159218"/>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cxnSp>
              <p:nvCxnSpPr>
                <p:cNvPr id="87" name="直接连接符 86"/>
                <p:cNvCxnSpPr>
                  <a:stCxn id="84" idx="2"/>
                  <a:endCxn id="86" idx="0"/>
                </p:cNvCxnSpPr>
                <p:nvPr/>
              </p:nvCxnSpPr>
              <p:spPr>
                <a:xfrm>
                  <a:off x="-1020560" y="2947102"/>
                  <a:ext cx="0" cy="212116"/>
                </a:xfrm>
                <a:prstGeom prst="line">
                  <a:avLst/>
                </a:prstGeom>
              </p:spPr>
              <p:style>
                <a:lnRef idx="1">
                  <a:schemeClr val="accent4"/>
                </a:lnRef>
                <a:fillRef idx="0">
                  <a:schemeClr val="accent4"/>
                </a:fillRef>
                <a:effectRef idx="0">
                  <a:schemeClr val="accent4"/>
                </a:effectRef>
                <a:fontRef idx="minor">
                  <a:schemeClr val="tx1"/>
                </a:fontRef>
              </p:style>
            </p:cxnSp>
            <p:sp>
              <p:nvSpPr>
                <p:cNvPr id="91" name="矩形 90"/>
                <p:cNvSpPr/>
                <p:nvPr/>
              </p:nvSpPr>
              <p:spPr>
                <a:xfrm>
                  <a:off x="-1412446" y="3647068"/>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smtClean="0">
                      <a:latin typeface="+mj-ea"/>
                      <a:ea typeface="+mj-ea"/>
                    </a:rPr>
                    <a:t>DBA</a:t>
                  </a:r>
                  <a:r>
                    <a:rPr lang="zh-CN" altLang="en-US" sz="1100" dirty="0" smtClean="0">
                      <a:latin typeface="+mj-ea"/>
                      <a:ea typeface="+mj-ea"/>
                    </a:rPr>
                    <a:t>评估</a:t>
                  </a:r>
                  <a:endParaRPr lang="zh-CN" altLang="en-US" sz="1100" dirty="0">
                    <a:latin typeface="+mj-ea"/>
                    <a:ea typeface="+mj-ea"/>
                  </a:endParaRPr>
                </a:p>
              </p:txBody>
            </p:sp>
            <p:sp>
              <p:nvSpPr>
                <p:cNvPr id="92" name="线形标注 1 91"/>
                <p:cNvSpPr/>
                <p:nvPr/>
              </p:nvSpPr>
              <p:spPr>
                <a:xfrm>
                  <a:off x="-2688591" y="3053160"/>
                  <a:ext cx="1122286" cy="483383"/>
                </a:xfrm>
                <a:prstGeom prst="borderCallout1">
                  <a:avLst>
                    <a:gd name="adj1" fmla="val 51067"/>
                    <a:gd name="adj2" fmla="val 99204"/>
                    <a:gd name="adj3" fmla="val 52744"/>
                    <a:gd name="adj4" fmla="val 115988"/>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r>
                    <a:rPr lang="zh-CN" altLang="en-US" sz="1000" dirty="0">
                      <a:solidFill>
                        <a:srgbClr val="FF0000"/>
                      </a:solidFill>
                      <a:latin typeface="+mj-ea"/>
                      <a:ea typeface="+mj-ea"/>
                    </a:rPr>
                    <a:t>和需求简述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en-US" altLang="zh-CN" sz="1000" dirty="0" smtClean="0">
                      <a:solidFill>
                        <a:srgbClr val="FF0000"/>
                      </a:solidFill>
                      <a:latin typeface="+mj-ea"/>
                      <a:ea typeface="+mj-ea"/>
                    </a:rPr>
                    <a:t>SVN</a:t>
                  </a:r>
                  <a:r>
                    <a:rPr lang="zh-CN" altLang="en-US" sz="1000" dirty="0" smtClean="0">
                      <a:solidFill>
                        <a:srgbClr val="FF0000"/>
                      </a:solidFill>
                      <a:latin typeface="+mj-ea"/>
                      <a:ea typeface="+mj-ea"/>
                    </a:rPr>
                    <a:t>路径</a:t>
                  </a:r>
                  <a:endParaRPr lang="zh-CN" altLang="en-US" sz="1000" dirty="0">
                    <a:solidFill>
                      <a:srgbClr val="FF0000"/>
                    </a:solidFill>
                    <a:latin typeface="+mj-ea"/>
                    <a:ea typeface="+mj-ea"/>
                  </a:endParaRPr>
                </a:p>
              </p:txBody>
            </p:sp>
            <p:cxnSp>
              <p:nvCxnSpPr>
                <p:cNvPr id="93" name="肘形连接符 92"/>
                <p:cNvCxnSpPr>
                  <a:stCxn id="91" idx="3"/>
                  <a:endCxn id="101" idx="0"/>
                </p:cNvCxnSpPr>
                <p:nvPr/>
              </p:nvCxnSpPr>
              <p:spPr>
                <a:xfrm>
                  <a:off x="-628675" y="3773824"/>
                  <a:ext cx="2033335" cy="948994"/>
                </a:xfrm>
                <a:prstGeom prst="bentConnector2">
                  <a:avLst/>
                </a:prstGeom>
                <a:ln>
                  <a:tailEnd type="arrow"/>
                </a:ln>
              </p:spPr>
              <p:style>
                <a:lnRef idx="1">
                  <a:schemeClr val="accent2"/>
                </a:lnRef>
                <a:fillRef idx="0">
                  <a:schemeClr val="accent2"/>
                </a:fillRef>
                <a:effectRef idx="0">
                  <a:schemeClr val="accent2"/>
                </a:effectRef>
                <a:fontRef idx="minor">
                  <a:schemeClr val="tx1"/>
                </a:fontRef>
              </p:style>
            </p:cxnSp>
            <p:cxnSp>
              <p:nvCxnSpPr>
                <p:cNvPr id="95" name="直接连接符 94"/>
                <p:cNvCxnSpPr>
                  <a:stCxn id="86" idx="2"/>
                  <a:endCxn id="91" idx="0"/>
                </p:cNvCxnSpPr>
                <p:nvPr/>
              </p:nvCxnSpPr>
              <p:spPr>
                <a:xfrm>
                  <a:off x="-1020560" y="3426018"/>
                  <a:ext cx="0" cy="221050"/>
                </a:xfrm>
                <a:prstGeom prst="line">
                  <a:avLst/>
                </a:prstGeom>
              </p:spPr>
              <p:style>
                <a:lnRef idx="1">
                  <a:schemeClr val="accent4"/>
                </a:lnRef>
                <a:fillRef idx="0">
                  <a:schemeClr val="accent4"/>
                </a:fillRef>
                <a:effectRef idx="0">
                  <a:schemeClr val="accent4"/>
                </a:effectRef>
                <a:fontRef idx="minor">
                  <a:schemeClr val="tx1"/>
                </a:fontRef>
              </p:style>
            </p:cxnSp>
            <p:sp>
              <p:nvSpPr>
                <p:cNvPr id="96" name="矩形 95"/>
                <p:cNvSpPr/>
                <p:nvPr/>
              </p:nvSpPr>
              <p:spPr>
                <a:xfrm>
                  <a:off x="-2073284" y="4373125"/>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101" name="圆角矩形 100"/>
                <p:cNvSpPr/>
                <p:nvPr/>
              </p:nvSpPr>
              <p:spPr>
                <a:xfrm>
                  <a:off x="1094372" y="4722818"/>
                  <a:ext cx="620575" cy="21602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600" dirty="0">
                      <a:latin typeface="+mj-ea"/>
                      <a:ea typeface="+mj-ea"/>
                    </a:rPr>
                    <a:t>结束</a:t>
                  </a:r>
                </a:p>
              </p:txBody>
            </p:sp>
            <p:cxnSp>
              <p:nvCxnSpPr>
                <p:cNvPr id="105" name="直接连接符 104"/>
                <p:cNvCxnSpPr>
                  <a:stCxn id="91" idx="2"/>
                  <a:endCxn id="180" idx="0"/>
                </p:cNvCxnSpPr>
                <p:nvPr/>
              </p:nvCxnSpPr>
              <p:spPr>
                <a:xfrm>
                  <a:off x="-1020560" y="3900579"/>
                  <a:ext cx="5226" cy="109517"/>
                </a:xfrm>
                <a:prstGeom prst="line">
                  <a:avLst/>
                </a:prstGeom>
              </p:spPr>
              <p:style>
                <a:lnRef idx="1">
                  <a:schemeClr val="accent4"/>
                </a:lnRef>
                <a:fillRef idx="0">
                  <a:schemeClr val="accent4"/>
                </a:fillRef>
                <a:effectRef idx="0">
                  <a:schemeClr val="accent4"/>
                </a:effectRef>
                <a:fontRef idx="minor">
                  <a:schemeClr val="tx1"/>
                </a:fontRef>
              </p:style>
            </p:cxnSp>
            <p:sp>
              <p:nvSpPr>
                <p:cNvPr id="108" name="流程图: 决策 107"/>
                <p:cNvSpPr/>
                <p:nvPr/>
              </p:nvSpPr>
              <p:spPr>
                <a:xfrm>
                  <a:off x="-1590521" y="4574918"/>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144" name="直接连接符 143"/>
                <p:cNvCxnSpPr>
                  <a:stCxn id="180" idx="2"/>
                  <a:endCxn id="108" idx="0"/>
                </p:cNvCxnSpPr>
                <p:nvPr/>
              </p:nvCxnSpPr>
              <p:spPr>
                <a:xfrm flipH="1">
                  <a:off x="-1024633" y="4373125"/>
                  <a:ext cx="9299" cy="201793"/>
                </a:xfrm>
                <a:prstGeom prst="line">
                  <a:avLst/>
                </a:prstGeom>
              </p:spPr>
              <p:style>
                <a:lnRef idx="1">
                  <a:schemeClr val="accent4"/>
                </a:lnRef>
                <a:fillRef idx="0">
                  <a:schemeClr val="accent4"/>
                </a:fillRef>
                <a:effectRef idx="0">
                  <a:schemeClr val="accent4"/>
                </a:effectRef>
                <a:fontRef idx="minor">
                  <a:schemeClr val="tx1"/>
                </a:fontRef>
              </p:style>
            </p:cxnSp>
            <p:cxnSp>
              <p:nvCxnSpPr>
                <p:cNvPr id="150" name="肘形连接符 149"/>
                <p:cNvCxnSpPr>
                  <a:stCxn id="108" idx="1"/>
                  <a:endCxn id="180" idx="1"/>
                </p:cNvCxnSpPr>
                <p:nvPr/>
              </p:nvCxnSpPr>
              <p:spPr>
                <a:xfrm rot="10800000" flipH="1">
                  <a:off x="-1590522" y="4191612"/>
                  <a:ext cx="69041" cy="653051"/>
                </a:xfrm>
                <a:prstGeom prst="bentConnector3">
                  <a:avLst>
                    <a:gd name="adj1" fmla="val -331108"/>
                  </a:avLst>
                </a:prstGeom>
                <a:ln>
                  <a:tailEnd type="arrow"/>
                </a:ln>
              </p:spPr>
              <p:style>
                <a:lnRef idx="1">
                  <a:schemeClr val="accent2"/>
                </a:lnRef>
                <a:fillRef idx="0">
                  <a:schemeClr val="accent2"/>
                </a:fillRef>
                <a:effectRef idx="0">
                  <a:schemeClr val="accent2"/>
                </a:effectRef>
                <a:fontRef idx="minor">
                  <a:schemeClr val="tx1"/>
                </a:fontRef>
              </p:style>
            </p:cxnSp>
            <p:cxnSp>
              <p:nvCxnSpPr>
                <p:cNvPr id="158" name="直接连接符 157"/>
                <p:cNvCxnSpPr>
                  <a:stCxn id="101" idx="1"/>
                  <a:endCxn id="108" idx="3"/>
                </p:cNvCxnSpPr>
                <p:nvPr/>
              </p:nvCxnSpPr>
              <p:spPr>
                <a:xfrm flipH="1">
                  <a:off x="-458746" y="4830830"/>
                  <a:ext cx="1553118" cy="13832"/>
                </a:xfrm>
                <a:prstGeom prst="line">
                  <a:avLst/>
                </a:prstGeom>
              </p:spPr>
              <p:style>
                <a:lnRef idx="1">
                  <a:schemeClr val="accent4"/>
                </a:lnRef>
                <a:fillRef idx="0">
                  <a:schemeClr val="accent4"/>
                </a:fillRef>
                <a:effectRef idx="0">
                  <a:schemeClr val="accent4"/>
                </a:effectRef>
                <a:fontRef idx="minor">
                  <a:schemeClr val="tx1"/>
                </a:fontRef>
              </p:style>
            </p:cxnSp>
            <p:sp>
              <p:nvSpPr>
                <p:cNvPr id="180" name="矩形 179"/>
                <p:cNvSpPr/>
                <p:nvPr/>
              </p:nvSpPr>
              <p:spPr>
                <a:xfrm>
                  <a:off x="-1521480" y="4010096"/>
                  <a:ext cx="1012292" cy="36302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100" dirty="0" smtClean="0">
                      <a:latin typeface="+mj-ea"/>
                      <a:ea typeface="+mj-ea"/>
                    </a:rPr>
                    <a:t>DBA</a:t>
                  </a:r>
                  <a:r>
                    <a:rPr lang="zh-CN" altLang="en-US" sz="1100" dirty="0" smtClean="0">
                      <a:latin typeface="+mj-ea"/>
                      <a:ea typeface="+mj-ea"/>
                    </a:rPr>
                    <a:t>部署</a:t>
                  </a:r>
                  <a:r>
                    <a:rPr lang="en-US" altLang="zh-CN" sz="1100" dirty="0" smtClean="0">
                      <a:latin typeface="+mj-ea"/>
                      <a:ea typeface="+mj-ea"/>
                    </a:rPr>
                    <a:t>/</a:t>
                  </a:r>
                  <a:r>
                    <a:rPr lang="zh-CN" altLang="en-US" sz="1100" dirty="0" smtClean="0">
                      <a:latin typeface="+mj-ea"/>
                      <a:ea typeface="+mj-ea"/>
                    </a:rPr>
                    <a:t>处理意见</a:t>
                  </a:r>
                  <a:endParaRPr lang="zh-CN" altLang="en-US" sz="1100" dirty="0">
                    <a:latin typeface="+mj-ea"/>
                    <a:ea typeface="+mj-ea"/>
                  </a:endParaRPr>
                </a:p>
              </p:txBody>
            </p:sp>
            <p:sp>
              <p:nvSpPr>
                <p:cNvPr id="190" name="矩形 189"/>
                <p:cNvSpPr/>
                <p:nvPr/>
              </p:nvSpPr>
              <p:spPr>
                <a:xfrm>
                  <a:off x="135964" y="4574918"/>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194" name="矩形 193"/>
                <p:cNvSpPr/>
                <p:nvPr/>
              </p:nvSpPr>
              <p:spPr>
                <a:xfrm>
                  <a:off x="-249016" y="3519112"/>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grpSp>
          <p:cxnSp>
            <p:nvCxnSpPr>
              <p:cNvPr id="246" name="直接连接符 245"/>
              <p:cNvCxnSpPr/>
              <p:nvPr/>
            </p:nvCxnSpPr>
            <p:spPr>
              <a:xfrm>
                <a:off x="1925539" y="2704463"/>
                <a:ext cx="6141613" cy="4457"/>
              </a:xfrm>
              <a:prstGeom prst="line">
                <a:avLst/>
              </a:prstGeom>
            </p:spPr>
            <p:style>
              <a:lnRef idx="1">
                <a:schemeClr val="accent4"/>
              </a:lnRef>
              <a:fillRef idx="0">
                <a:schemeClr val="accent4"/>
              </a:fillRef>
              <a:effectRef idx="0">
                <a:schemeClr val="accent4"/>
              </a:effectRef>
              <a:fontRef idx="minor">
                <a:schemeClr val="tx1"/>
              </a:fontRef>
            </p:style>
          </p:cxnSp>
          <p:grpSp>
            <p:nvGrpSpPr>
              <p:cNvPr id="359" name="组合 358"/>
              <p:cNvGrpSpPr/>
              <p:nvPr/>
            </p:nvGrpSpPr>
            <p:grpSpPr>
              <a:xfrm>
                <a:off x="43162" y="6942"/>
                <a:ext cx="2483773" cy="2701978"/>
                <a:chOff x="43162" y="6942"/>
                <a:chExt cx="2483773" cy="2701978"/>
              </a:xfrm>
            </p:grpSpPr>
            <p:sp>
              <p:nvSpPr>
                <p:cNvPr id="85" name="矩形 84"/>
                <p:cNvSpPr/>
                <p:nvPr/>
              </p:nvSpPr>
              <p:spPr>
                <a:xfrm>
                  <a:off x="1925539" y="2426689"/>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193" name="矩形 192"/>
                <p:cNvSpPr/>
                <p:nvPr/>
              </p:nvSpPr>
              <p:spPr>
                <a:xfrm>
                  <a:off x="43167" y="6942"/>
                  <a:ext cx="2483768" cy="233161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dirty="0"/>
                </a:p>
              </p:txBody>
            </p:sp>
            <p:sp>
              <p:nvSpPr>
                <p:cNvPr id="10" name="矩形 9"/>
                <p:cNvSpPr/>
                <p:nvPr/>
              </p:nvSpPr>
              <p:spPr>
                <a:xfrm>
                  <a:off x="825692" y="722009"/>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下</a:t>
                  </a:r>
                  <a:r>
                    <a:rPr lang="zh-CN" altLang="en-US" sz="1100" dirty="0" smtClean="0">
                      <a:latin typeface="+mj-ea"/>
                      <a:ea typeface="+mj-ea"/>
                    </a:rPr>
                    <a:t>线</a:t>
                  </a:r>
                  <a:endParaRPr lang="zh-CN" altLang="en-US" dirty="0">
                    <a:latin typeface="+mj-ea"/>
                    <a:ea typeface="+mj-ea"/>
                  </a:endParaRPr>
                </a:p>
              </p:txBody>
            </p:sp>
            <p:cxnSp>
              <p:nvCxnSpPr>
                <p:cNvPr id="19" name="直接连接符 18"/>
                <p:cNvCxnSpPr/>
                <p:nvPr/>
              </p:nvCxnSpPr>
              <p:spPr>
                <a:xfrm>
                  <a:off x="1285051" y="485114"/>
                  <a:ext cx="7418" cy="697816"/>
                </a:xfrm>
                <a:prstGeom prst="line">
                  <a:avLst/>
                </a:prstGeom>
              </p:spPr>
              <p:style>
                <a:lnRef idx="1">
                  <a:schemeClr val="accent4"/>
                </a:lnRef>
                <a:fillRef idx="0">
                  <a:schemeClr val="accent4"/>
                </a:fillRef>
                <a:effectRef idx="0">
                  <a:schemeClr val="accent4"/>
                </a:effectRef>
                <a:fontRef idx="minor">
                  <a:schemeClr val="tx1"/>
                </a:fontRef>
              </p:style>
            </p:cxnSp>
            <p:sp>
              <p:nvSpPr>
                <p:cNvPr id="57" name="矩形 56"/>
                <p:cNvSpPr/>
                <p:nvPr/>
              </p:nvSpPr>
              <p:spPr>
                <a:xfrm>
                  <a:off x="1127213" y="123889"/>
                  <a:ext cx="847464" cy="34922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600" dirty="0">
                      <a:latin typeface="+mj-ea"/>
                      <a:ea typeface="+mj-ea"/>
                    </a:rPr>
                    <a:t>数据库</a:t>
                  </a:r>
                  <a:endParaRPr lang="zh-CN" altLang="en-US" dirty="0">
                    <a:latin typeface="+mj-ea"/>
                    <a:ea typeface="+mj-ea"/>
                  </a:endParaRPr>
                </a:p>
              </p:txBody>
            </p:sp>
            <p:sp>
              <p:nvSpPr>
                <p:cNvPr id="59" name="矩形 58"/>
                <p:cNvSpPr/>
                <p:nvPr/>
              </p:nvSpPr>
              <p:spPr>
                <a:xfrm>
                  <a:off x="1675985" y="1182930"/>
                  <a:ext cx="490818"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编写</a:t>
                  </a:r>
                  <a:endParaRPr lang="zh-CN" altLang="en-US" dirty="0">
                    <a:latin typeface="+mj-ea"/>
                    <a:ea typeface="+mj-ea"/>
                  </a:endParaRPr>
                </a:p>
              </p:txBody>
            </p:sp>
            <p:sp>
              <p:nvSpPr>
                <p:cNvPr id="60" name="线形标注 1 59"/>
                <p:cNvSpPr/>
                <p:nvPr/>
              </p:nvSpPr>
              <p:spPr>
                <a:xfrm>
                  <a:off x="43162" y="1778060"/>
                  <a:ext cx="1013955" cy="417276"/>
                </a:xfrm>
                <a:prstGeom prst="borderCallout1">
                  <a:avLst>
                    <a:gd name="adj1" fmla="val 46853"/>
                    <a:gd name="adj2" fmla="val 99203"/>
                    <a:gd name="adj3" fmla="val -77895"/>
                    <a:gd name="adj4" fmla="val 172351"/>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rgbClr val="00B050"/>
                      </a:solidFill>
                      <a:latin typeface="+mj-ea"/>
                      <a:ea typeface="+mj-ea"/>
                    </a:rPr>
                    <a:t>&lt;</a:t>
                  </a:r>
                  <a:r>
                    <a:rPr lang="zh-CN" altLang="en-US" sz="1000" dirty="0" smtClean="0">
                      <a:solidFill>
                        <a:srgbClr val="00B050"/>
                      </a:solidFill>
                      <a:latin typeface="+mj-ea"/>
                      <a:ea typeface="+mj-ea"/>
                    </a:rPr>
                    <a:t>数据库部署需求单</a:t>
                  </a:r>
                  <a:r>
                    <a:rPr lang="en-US" altLang="zh-CN" sz="1000" dirty="0" smtClean="0">
                      <a:solidFill>
                        <a:srgbClr val="00B050"/>
                      </a:solidFill>
                      <a:latin typeface="+mj-ea"/>
                      <a:ea typeface="+mj-ea"/>
                    </a:rPr>
                    <a:t>.</a:t>
                  </a:r>
                  <a:r>
                    <a:rPr lang="en-US" altLang="zh-CN" sz="1000" dirty="0" err="1" smtClean="0">
                      <a:solidFill>
                        <a:srgbClr val="00B050"/>
                      </a:solidFill>
                      <a:latin typeface="+mj-ea"/>
                      <a:ea typeface="+mj-ea"/>
                    </a:rPr>
                    <a:t>xlsx</a:t>
                  </a:r>
                  <a:r>
                    <a:rPr lang="en-US" altLang="zh-CN" sz="1000" dirty="0" smtClean="0">
                      <a:solidFill>
                        <a:srgbClr val="00B050"/>
                      </a:solidFill>
                      <a:latin typeface="+mj-ea"/>
                      <a:ea typeface="+mj-ea"/>
                    </a:rPr>
                    <a:t>&gt;</a:t>
                  </a:r>
                  <a:endParaRPr lang="zh-CN" altLang="en-US" sz="1000" dirty="0">
                    <a:solidFill>
                      <a:srgbClr val="00B050"/>
                    </a:solidFill>
                    <a:latin typeface="+mj-ea"/>
                    <a:ea typeface="+mj-ea"/>
                  </a:endParaRPr>
                </a:p>
              </p:txBody>
            </p:sp>
            <p:sp>
              <p:nvSpPr>
                <p:cNvPr id="61" name="流程图: 决策 60"/>
                <p:cNvSpPr/>
                <p:nvPr/>
              </p:nvSpPr>
              <p:spPr>
                <a:xfrm>
                  <a:off x="1633362" y="1738963"/>
                  <a:ext cx="576064"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64" name="直接连接符 63"/>
                <p:cNvCxnSpPr>
                  <a:stCxn id="59" idx="2"/>
                  <a:endCxn id="61" idx="0"/>
                </p:cNvCxnSpPr>
                <p:nvPr/>
              </p:nvCxnSpPr>
              <p:spPr>
                <a:xfrm>
                  <a:off x="1921394" y="1449730"/>
                  <a:ext cx="0" cy="289233"/>
                </a:xfrm>
                <a:prstGeom prst="line">
                  <a:avLst/>
                </a:prstGeom>
              </p:spPr>
              <p:style>
                <a:lnRef idx="1">
                  <a:schemeClr val="accent4"/>
                </a:lnRef>
                <a:fillRef idx="0">
                  <a:schemeClr val="accent4"/>
                </a:fillRef>
                <a:effectRef idx="0">
                  <a:schemeClr val="accent4"/>
                </a:effectRef>
                <a:fontRef idx="minor">
                  <a:schemeClr val="tx1"/>
                </a:fontRef>
              </p:style>
            </p:cxnSp>
            <p:cxnSp>
              <p:nvCxnSpPr>
                <p:cNvPr id="78" name="肘形连接符 77"/>
                <p:cNvCxnSpPr>
                  <a:stCxn id="61" idx="3"/>
                  <a:endCxn id="59" idx="3"/>
                </p:cNvCxnSpPr>
                <p:nvPr/>
              </p:nvCxnSpPr>
              <p:spPr>
                <a:xfrm flipH="1" flipV="1">
                  <a:off x="2166803" y="1316330"/>
                  <a:ext cx="42623" cy="692377"/>
                </a:xfrm>
                <a:prstGeom prst="bentConnector3">
                  <a:avLst>
                    <a:gd name="adj1" fmla="val -536330"/>
                  </a:avLst>
                </a:prstGeom>
                <a:ln>
                  <a:tailEnd type="arrow"/>
                </a:ln>
              </p:spPr>
              <p:style>
                <a:lnRef idx="1">
                  <a:schemeClr val="accent2"/>
                </a:lnRef>
                <a:fillRef idx="0">
                  <a:schemeClr val="accent2"/>
                </a:fillRef>
                <a:effectRef idx="0">
                  <a:schemeClr val="accent2"/>
                </a:effectRef>
                <a:fontRef idx="minor">
                  <a:schemeClr val="tx1"/>
                </a:fontRef>
              </p:style>
            </p:cxnSp>
            <p:sp>
              <p:nvSpPr>
                <p:cNvPr id="81" name="矩形 80"/>
                <p:cNvSpPr/>
                <p:nvPr/>
              </p:nvSpPr>
              <p:spPr>
                <a:xfrm>
                  <a:off x="2167255" y="1574183"/>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107" name="线形标注 1 106"/>
                <p:cNvSpPr/>
                <p:nvPr/>
              </p:nvSpPr>
              <p:spPr>
                <a:xfrm>
                  <a:off x="43164" y="168200"/>
                  <a:ext cx="1013955" cy="417276"/>
                </a:xfrm>
                <a:prstGeom prst="borderCallout1">
                  <a:avLst>
                    <a:gd name="adj1" fmla="val 46853"/>
                    <a:gd name="adj2" fmla="val 99203"/>
                    <a:gd name="adj3" fmla="val -10468"/>
                    <a:gd name="adj4" fmla="val 122056"/>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a:solidFill>
                        <a:srgbClr val="FF0000"/>
                      </a:solidFill>
                      <a:latin typeface="+mj-ea"/>
                      <a:ea typeface="+mj-ea"/>
                    </a:rPr>
                    <a:t>命名需与域名一致</a:t>
                  </a:r>
                </a:p>
              </p:txBody>
            </p:sp>
            <p:cxnSp>
              <p:nvCxnSpPr>
                <p:cNvPr id="249" name="直接连接符 248"/>
                <p:cNvCxnSpPr/>
                <p:nvPr/>
              </p:nvCxnSpPr>
              <p:spPr>
                <a:xfrm>
                  <a:off x="1852373" y="482878"/>
                  <a:ext cx="0" cy="700052"/>
                </a:xfrm>
                <a:prstGeom prst="line">
                  <a:avLst/>
                </a:prstGeom>
              </p:spPr>
              <p:style>
                <a:lnRef idx="1">
                  <a:schemeClr val="accent4"/>
                </a:lnRef>
                <a:fillRef idx="0">
                  <a:schemeClr val="accent4"/>
                </a:fillRef>
                <a:effectRef idx="0">
                  <a:schemeClr val="accent4"/>
                </a:effectRef>
                <a:fontRef idx="minor">
                  <a:schemeClr val="tx1"/>
                </a:fontRef>
              </p:style>
            </p:cxnSp>
            <p:sp>
              <p:nvSpPr>
                <p:cNvPr id="255" name="矩形 254"/>
                <p:cNvSpPr/>
                <p:nvPr/>
              </p:nvSpPr>
              <p:spPr>
                <a:xfrm>
                  <a:off x="1145820" y="1182930"/>
                  <a:ext cx="473386"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sp>
              <p:nvSpPr>
                <p:cNvPr id="256" name="矩形 255"/>
                <p:cNvSpPr/>
                <p:nvPr/>
              </p:nvSpPr>
              <p:spPr>
                <a:xfrm>
                  <a:off x="1853751" y="699504"/>
                  <a:ext cx="504056"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dirty="0">
                    <a:latin typeface="+mj-ea"/>
                    <a:ea typeface="+mj-ea"/>
                  </a:endParaRPr>
                </a:p>
              </p:txBody>
            </p:sp>
            <p:cxnSp>
              <p:nvCxnSpPr>
                <p:cNvPr id="270" name="直接连接符 269"/>
                <p:cNvCxnSpPr>
                  <a:stCxn id="61" idx="2"/>
                </p:cNvCxnSpPr>
                <p:nvPr/>
              </p:nvCxnSpPr>
              <p:spPr>
                <a:xfrm>
                  <a:off x="1921394" y="2278451"/>
                  <a:ext cx="4145" cy="430469"/>
                </a:xfrm>
                <a:prstGeom prst="line">
                  <a:avLst/>
                </a:prstGeom>
              </p:spPr>
              <p:style>
                <a:lnRef idx="1">
                  <a:schemeClr val="accent4"/>
                </a:lnRef>
                <a:fillRef idx="0">
                  <a:schemeClr val="accent4"/>
                </a:fillRef>
                <a:effectRef idx="0">
                  <a:schemeClr val="accent4"/>
                </a:effectRef>
                <a:fontRef idx="minor">
                  <a:schemeClr val="tx1"/>
                </a:fontRef>
              </p:style>
            </p:cxnSp>
            <p:sp>
              <p:nvSpPr>
                <p:cNvPr id="274" name="线形标注 1 273"/>
                <p:cNvSpPr/>
                <p:nvPr/>
              </p:nvSpPr>
              <p:spPr>
                <a:xfrm>
                  <a:off x="43163" y="1212020"/>
                  <a:ext cx="1013955" cy="466082"/>
                </a:xfrm>
                <a:prstGeom prst="borderCallout1">
                  <a:avLst>
                    <a:gd name="adj1" fmla="val 46853"/>
                    <a:gd name="adj2" fmla="val 99203"/>
                    <a:gd name="adj3" fmla="val -6254"/>
                    <a:gd name="adj4" fmla="val 115988"/>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zh-CN" altLang="en-US" sz="1000" dirty="0" smtClean="0">
                      <a:solidFill>
                        <a:srgbClr val="FF0000"/>
                      </a:solidFill>
                      <a:latin typeface="+mj-ea"/>
                      <a:ea typeface="+mj-ea"/>
                    </a:rPr>
                    <a:t>下线需求简述和影响业务</a:t>
                  </a:r>
                  <a:endParaRPr lang="zh-CN" altLang="en-US" sz="1000" dirty="0">
                    <a:solidFill>
                      <a:srgbClr val="FF0000"/>
                    </a:solidFill>
                    <a:latin typeface="+mj-ea"/>
                    <a:ea typeface="+mj-ea"/>
                  </a:endParaRPr>
                </a:p>
              </p:txBody>
            </p:sp>
          </p:grpSp>
          <p:grpSp>
            <p:nvGrpSpPr>
              <p:cNvPr id="358" name="组合 357"/>
              <p:cNvGrpSpPr/>
              <p:nvPr/>
            </p:nvGrpSpPr>
            <p:grpSpPr>
              <a:xfrm>
                <a:off x="3116065" y="-5736"/>
                <a:ext cx="2483771" cy="2663440"/>
                <a:chOff x="3116065" y="10730"/>
                <a:chExt cx="2483771" cy="2663440"/>
              </a:xfrm>
            </p:grpSpPr>
            <p:sp>
              <p:nvSpPr>
                <p:cNvPr id="197" name="矩形 196"/>
                <p:cNvSpPr/>
                <p:nvPr/>
              </p:nvSpPr>
              <p:spPr>
                <a:xfrm>
                  <a:off x="3116068" y="10730"/>
                  <a:ext cx="2483768" cy="2327831"/>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
              <p:nvSpPr>
                <p:cNvPr id="198" name="矩形 197"/>
                <p:cNvSpPr/>
                <p:nvPr/>
              </p:nvSpPr>
              <p:spPr>
                <a:xfrm>
                  <a:off x="4681877" y="549288"/>
                  <a:ext cx="504056"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dirty="0">
                    <a:latin typeface="+mj-ea"/>
                    <a:ea typeface="+mj-ea"/>
                  </a:endParaRPr>
                </a:p>
              </p:txBody>
            </p:sp>
            <p:cxnSp>
              <p:nvCxnSpPr>
                <p:cNvPr id="199" name="直接连接符 198"/>
                <p:cNvCxnSpPr>
                  <a:endCxn id="201" idx="0"/>
                </p:cNvCxnSpPr>
                <p:nvPr/>
              </p:nvCxnSpPr>
              <p:spPr>
                <a:xfrm>
                  <a:off x="4675769" y="476899"/>
                  <a:ext cx="0" cy="708744"/>
                </a:xfrm>
                <a:prstGeom prst="line">
                  <a:avLst/>
                </a:prstGeom>
              </p:spPr>
              <p:style>
                <a:lnRef idx="1">
                  <a:schemeClr val="accent4"/>
                </a:lnRef>
                <a:fillRef idx="0">
                  <a:schemeClr val="accent4"/>
                </a:fillRef>
                <a:effectRef idx="0">
                  <a:schemeClr val="accent4"/>
                </a:effectRef>
                <a:fontRef idx="minor">
                  <a:schemeClr val="tx1"/>
                </a:fontRef>
              </p:style>
            </p:cxnSp>
            <p:sp>
              <p:nvSpPr>
                <p:cNvPr id="200" name="矩形 199"/>
                <p:cNvSpPr/>
                <p:nvPr/>
              </p:nvSpPr>
              <p:spPr>
                <a:xfrm>
                  <a:off x="4252037" y="127677"/>
                  <a:ext cx="847464" cy="34922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smtClean="0">
                      <a:latin typeface="+mj-ea"/>
                      <a:ea typeface="+mj-ea"/>
                    </a:rPr>
                    <a:t>作业</a:t>
                  </a:r>
                  <a:endParaRPr lang="zh-CN" altLang="en-US" dirty="0">
                    <a:latin typeface="+mj-ea"/>
                    <a:ea typeface="+mj-ea"/>
                  </a:endParaRPr>
                </a:p>
              </p:txBody>
            </p:sp>
            <p:sp>
              <p:nvSpPr>
                <p:cNvPr id="201" name="矩形 200"/>
                <p:cNvSpPr/>
                <p:nvPr/>
              </p:nvSpPr>
              <p:spPr>
                <a:xfrm>
                  <a:off x="4430360" y="1185643"/>
                  <a:ext cx="490818"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编写</a:t>
                  </a:r>
                  <a:endParaRPr lang="zh-CN" altLang="en-US" dirty="0">
                    <a:latin typeface="+mj-ea"/>
                    <a:ea typeface="+mj-ea"/>
                  </a:endParaRPr>
                </a:p>
              </p:txBody>
            </p:sp>
            <p:sp>
              <p:nvSpPr>
                <p:cNvPr id="202" name="线形标注 1 201"/>
                <p:cNvSpPr/>
                <p:nvPr/>
              </p:nvSpPr>
              <p:spPr>
                <a:xfrm>
                  <a:off x="3116068" y="1130529"/>
                  <a:ext cx="1013955" cy="521195"/>
                </a:xfrm>
                <a:prstGeom prst="borderCallout1">
                  <a:avLst>
                    <a:gd name="adj1" fmla="val 46853"/>
                    <a:gd name="adj2" fmla="val 99203"/>
                    <a:gd name="adj3" fmla="val 46423"/>
                    <a:gd name="adj4" fmla="val 128994"/>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rgbClr val="00B050"/>
                      </a:solidFill>
                      <a:latin typeface="+mj-ea"/>
                      <a:ea typeface="+mj-ea"/>
                    </a:rPr>
                    <a:t>&lt;</a:t>
                  </a:r>
                  <a:r>
                    <a:rPr lang="zh-CN" altLang="en-US" sz="1000" dirty="0">
                      <a:solidFill>
                        <a:srgbClr val="00B050"/>
                      </a:solidFill>
                      <a:latin typeface="+mj-ea"/>
                      <a:ea typeface="+mj-ea"/>
                    </a:rPr>
                    <a:t>数据库作业变更</a:t>
                  </a:r>
                  <a:r>
                    <a:rPr lang="zh-CN" altLang="en-US" sz="1000" dirty="0" smtClean="0">
                      <a:solidFill>
                        <a:srgbClr val="00B050"/>
                      </a:solidFill>
                      <a:latin typeface="+mj-ea"/>
                      <a:ea typeface="+mj-ea"/>
                    </a:rPr>
                    <a:t>申请表</a:t>
                  </a:r>
                  <a:r>
                    <a:rPr lang="en-US" altLang="zh-CN" sz="1000" dirty="0" smtClean="0">
                      <a:solidFill>
                        <a:srgbClr val="00B050"/>
                      </a:solidFill>
                      <a:latin typeface="+mj-ea"/>
                      <a:ea typeface="+mj-ea"/>
                    </a:rPr>
                    <a:t>.</a:t>
                  </a:r>
                  <a:r>
                    <a:rPr lang="en-US" altLang="zh-CN" sz="1000" dirty="0" err="1" smtClean="0">
                      <a:solidFill>
                        <a:srgbClr val="00B050"/>
                      </a:solidFill>
                      <a:latin typeface="+mj-ea"/>
                      <a:ea typeface="+mj-ea"/>
                    </a:rPr>
                    <a:t>xlsx</a:t>
                  </a:r>
                  <a:r>
                    <a:rPr lang="en-US" altLang="zh-CN" sz="1000" dirty="0" smtClean="0">
                      <a:solidFill>
                        <a:srgbClr val="00B050"/>
                      </a:solidFill>
                      <a:latin typeface="+mj-ea"/>
                      <a:ea typeface="+mj-ea"/>
                    </a:rPr>
                    <a:t>&gt;</a:t>
                  </a:r>
                  <a:endParaRPr lang="zh-CN" altLang="en-US" sz="1000" dirty="0">
                    <a:solidFill>
                      <a:srgbClr val="00B050"/>
                    </a:solidFill>
                    <a:latin typeface="+mj-ea"/>
                    <a:ea typeface="+mj-ea"/>
                  </a:endParaRPr>
                </a:p>
              </p:txBody>
            </p:sp>
            <p:sp>
              <p:nvSpPr>
                <p:cNvPr id="203" name="流程图: 决策 202"/>
                <p:cNvSpPr/>
                <p:nvPr/>
              </p:nvSpPr>
              <p:spPr>
                <a:xfrm>
                  <a:off x="4387737" y="1714664"/>
                  <a:ext cx="576064"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204" name="直接连接符 203"/>
                <p:cNvCxnSpPr>
                  <a:stCxn id="201" idx="2"/>
                  <a:endCxn id="203" idx="0"/>
                </p:cNvCxnSpPr>
                <p:nvPr/>
              </p:nvCxnSpPr>
              <p:spPr>
                <a:xfrm>
                  <a:off x="4675769" y="1452443"/>
                  <a:ext cx="0" cy="262221"/>
                </a:xfrm>
                <a:prstGeom prst="line">
                  <a:avLst/>
                </a:prstGeom>
              </p:spPr>
              <p:style>
                <a:lnRef idx="1">
                  <a:schemeClr val="accent4"/>
                </a:lnRef>
                <a:fillRef idx="0">
                  <a:schemeClr val="accent4"/>
                </a:fillRef>
                <a:effectRef idx="0">
                  <a:schemeClr val="accent4"/>
                </a:effectRef>
                <a:fontRef idx="minor">
                  <a:schemeClr val="tx1"/>
                </a:fontRef>
              </p:style>
            </p:cxnSp>
            <p:cxnSp>
              <p:nvCxnSpPr>
                <p:cNvPr id="205" name="肘形连接符 204"/>
                <p:cNvCxnSpPr>
                  <a:stCxn id="203" idx="3"/>
                  <a:endCxn id="201" idx="3"/>
                </p:cNvCxnSpPr>
                <p:nvPr/>
              </p:nvCxnSpPr>
              <p:spPr>
                <a:xfrm flipH="1" flipV="1">
                  <a:off x="4921178" y="1319043"/>
                  <a:ext cx="42623" cy="665365"/>
                </a:xfrm>
                <a:prstGeom prst="bentConnector3">
                  <a:avLst>
                    <a:gd name="adj1" fmla="val -536330"/>
                  </a:avLst>
                </a:prstGeom>
                <a:ln>
                  <a:tailEnd type="arrow"/>
                </a:ln>
              </p:spPr>
              <p:style>
                <a:lnRef idx="1">
                  <a:schemeClr val="accent2"/>
                </a:lnRef>
                <a:fillRef idx="0">
                  <a:schemeClr val="accent2"/>
                </a:fillRef>
                <a:effectRef idx="0">
                  <a:schemeClr val="accent2"/>
                </a:effectRef>
                <a:fontRef idx="minor">
                  <a:schemeClr val="tx1"/>
                </a:fontRef>
              </p:style>
            </p:cxnSp>
            <p:sp>
              <p:nvSpPr>
                <p:cNvPr id="207" name="矩形 206"/>
                <p:cNvSpPr/>
                <p:nvPr/>
              </p:nvSpPr>
              <p:spPr>
                <a:xfrm>
                  <a:off x="5195285" y="1584630"/>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219" name="线形标注 1 218"/>
                <p:cNvSpPr/>
                <p:nvPr/>
              </p:nvSpPr>
              <p:spPr>
                <a:xfrm>
                  <a:off x="3116065" y="549288"/>
                  <a:ext cx="1013955" cy="417276"/>
                </a:xfrm>
                <a:prstGeom prst="borderCallout1">
                  <a:avLst>
                    <a:gd name="adj1" fmla="val 46853"/>
                    <a:gd name="adj2" fmla="val 99203"/>
                    <a:gd name="adj3" fmla="val -10468"/>
                    <a:gd name="adj4" fmla="val 122056"/>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smtClean="0">
                      <a:solidFill>
                        <a:srgbClr val="FF0000"/>
                      </a:solidFill>
                      <a:latin typeface="+mj-ea"/>
                      <a:ea typeface="+mj-ea"/>
                    </a:rPr>
                    <a:t>只能调用</a:t>
                  </a:r>
                  <a:r>
                    <a:rPr lang="en-US" altLang="zh-CN" sz="1000" dirty="0" err="1" smtClean="0">
                      <a:solidFill>
                        <a:srgbClr val="FF0000"/>
                      </a:solidFill>
                      <a:latin typeface="+mj-ea"/>
                      <a:ea typeface="+mj-ea"/>
                    </a:rPr>
                    <a:t>spb</a:t>
                  </a:r>
                  <a:r>
                    <a:rPr lang="zh-CN" altLang="en-US" sz="1000" dirty="0" smtClean="0">
                      <a:solidFill>
                        <a:srgbClr val="FF0000"/>
                      </a:solidFill>
                      <a:latin typeface="+mj-ea"/>
                      <a:ea typeface="+mj-ea"/>
                    </a:rPr>
                    <a:t>开头的</a:t>
                  </a:r>
                  <a:r>
                    <a:rPr lang="en-US" altLang="zh-CN" sz="1000" dirty="0" err="1" smtClean="0">
                      <a:solidFill>
                        <a:srgbClr val="FF0000"/>
                      </a:solidFill>
                      <a:latin typeface="+mj-ea"/>
                      <a:ea typeface="+mj-ea"/>
                    </a:rPr>
                    <a:t>sp</a:t>
                  </a:r>
                  <a:endParaRPr lang="zh-CN" altLang="en-US" sz="1000" dirty="0">
                    <a:solidFill>
                      <a:srgbClr val="FF0000"/>
                    </a:solidFill>
                    <a:latin typeface="+mj-ea"/>
                    <a:ea typeface="+mj-ea"/>
                  </a:endParaRPr>
                </a:p>
              </p:txBody>
            </p:sp>
            <p:sp>
              <p:nvSpPr>
                <p:cNvPr id="227" name="矩形 226"/>
                <p:cNvSpPr/>
                <p:nvPr/>
              </p:nvSpPr>
              <p:spPr>
                <a:xfrm>
                  <a:off x="4671837" y="850222"/>
                  <a:ext cx="504056"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修改</a:t>
                  </a:r>
                </a:p>
              </p:txBody>
            </p:sp>
            <p:sp>
              <p:nvSpPr>
                <p:cNvPr id="314" name="矩形 313"/>
                <p:cNvSpPr/>
                <p:nvPr/>
              </p:nvSpPr>
              <p:spPr>
                <a:xfrm>
                  <a:off x="4690461" y="2418258"/>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grpSp>
          <p:cxnSp>
            <p:nvCxnSpPr>
              <p:cNvPr id="333" name="肘形连接符 332"/>
              <p:cNvCxnSpPr>
                <a:stCxn id="255" idx="2"/>
                <a:endCxn id="91" idx="1"/>
              </p:cNvCxnSpPr>
              <p:nvPr/>
            </p:nvCxnSpPr>
            <p:spPr>
              <a:xfrm rot="16200000" flipH="1">
                <a:off x="1587805" y="1244437"/>
                <a:ext cx="2498931" cy="2909515"/>
              </a:xfrm>
              <a:prstGeom prst="bentConnector2">
                <a:avLst/>
              </a:prstGeom>
              <a:ln>
                <a:tailEnd type="arrow"/>
              </a:ln>
            </p:spPr>
            <p:style>
              <a:lnRef idx="1">
                <a:schemeClr val="accent4"/>
              </a:lnRef>
              <a:fillRef idx="0">
                <a:schemeClr val="accent4"/>
              </a:fillRef>
              <a:effectRef idx="0">
                <a:schemeClr val="accent4"/>
              </a:effectRef>
              <a:fontRef idx="minor">
                <a:schemeClr val="tx1"/>
              </a:fontRef>
            </p:style>
          </p:cxnSp>
          <p:grpSp>
            <p:nvGrpSpPr>
              <p:cNvPr id="357" name="组合 356"/>
              <p:cNvGrpSpPr/>
              <p:nvPr/>
            </p:nvGrpSpPr>
            <p:grpSpPr>
              <a:xfrm>
                <a:off x="6266014" y="0"/>
                <a:ext cx="2483772" cy="2708920"/>
                <a:chOff x="6266014" y="0"/>
                <a:chExt cx="2483772" cy="2708920"/>
              </a:xfrm>
            </p:grpSpPr>
            <p:sp>
              <p:nvSpPr>
                <p:cNvPr id="232" name="矩形 231"/>
                <p:cNvSpPr/>
                <p:nvPr/>
              </p:nvSpPr>
              <p:spPr>
                <a:xfrm>
                  <a:off x="6266018" y="0"/>
                  <a:ext cx="2483768" cy="2338562"/>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
              <p:nvSpPr>
                <p:cNvPr id="233" name="矩形 232"/>
                <p:cNvSpPr/>
                <p:nvPr/>
              </p:nvSpPr>
              <p:spPr>
                <a:xfrm>
                  <a:off x="8081843" y="536125"/>
                  <a:ext cx="504056" cy="27226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dirty="0">
                    <a:latin typeface="+mj-ea"/>
                    <a:ea typeface="+mj-ea"/>
                  </a:endParaRPr>
                </a:p>
              </p:txBody>
            </p:sp>
            <p:cxnSp>
              <p:nvCxnSpPr>
                <p:cNvPr id="234" name="直接连接符 233"/>
                <p:cNvCxnSpPr>
                  <a:stCxn id="235" idx="2"/>
                  <a:endCxn id="236" idx="0"/>
                </p:cNvCxnSpPr>
                <p:nvPr/>
              </p:nvCxnSpPr>
              <p:spPr>
                <a:xfrm>
                  <a:off x="8065132" y="464334"/>
                  <a:ext cx="2019" cy="710578"/>
                </a:xfrm>
                <a:prstGeom prst="line">
                  <a:avLst/>
                </a:prstGeom>
              </p:spPr>
              <p:style>
                <a:lnRef idx="1">
                  <a:schemeClr val="accent4"/>
                </a:lnRef>
                <a:fillRef idx="0">
                  <a:schemeClr val="accent4"/>
                </a:fillRef>
                <a:effectRef idx="0">
                  <a:schemeClr val="accent4"/>
                </a:effectRef>
                <a:fontRef idx="minor">
                  <a:schemeClr val="tx1"/>
                </a:fontRef>
              </p:style>
            </p:cxnSp>
            <p:sp>
              <p:nvSpPr>
                <p:cNvPr id="235" name="矩形 234"/>
                <p:cNvSpPr/>
                <p:nvPr/>
              </p:nvSpPr>
              <p:spPr>
                <a:xfrm>
                  <a:off x="7405197" y="107962"/>
                  <a:ext cx="1319869" cy="35637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smtClean="0">
                      <a:latin typeface="+mj-ea"/>
                      <a:ea typeface="+mj-ea"/>
                    </a:rPr>
                    <a:t>优化 </a:t>
                  </a:r>
                  <a:r>
                    <a:rPr lang="en-US" altLang="zh-CN" dirty="0" smtClean="0">
                      <a:latin typeface="+mj-ea"/>
                      <a:ea typeface="+mj-ea"/>
                    </a:rPr>
                    <a:t>| </a:t>
                  </a:r>
                  <a:r>
                    <a:rPr lang="zh-CN" altLang="en-US" dirty="0" smtClean="0">
                      <a:latin typeface="+mj-ea"/>
                      <a:ea typeface="+mj-ea"/>
                    </a:rPr>
                    <a:t>索引</a:t>
                  </a:r>
                  <a:endParaRPr lang="zh-CN" altLang="en-US" dirty="0">
                    <a:latin typeface="+mj-ea"/>
                    <a:ea typeface="+mj-ea"/>
                  </a:endParaRPr>
                </a:p>
              </p:txBody>
            </p:sp>
            <p:sp>
              <p:nvSpPr>
                <p:cNvPr id="236" name="矩形 235"/>
                <p:cNvSpPr/>
                <p:nvPr/>
              </p:nvSpPr>
              <p:spPr>
                <a:xfrm>
                  <a:off x="7821742" y="1174912"/>
                  <a:ext cx="490818" cy="27226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编写</a:t>
                  </a:r>
                  <a:endParaRPr lang="zh-CN" altLang="en-US" dirty="0">
                    <a:latin typeface="+mj-ea"/>
                    <a:ea typeface="+mj-ea"/>
                  </a:endParaRPr>
                </a:p>
              </p:txBody>
            </p:sp>
            <p:sp>
              <p:nvSpPr>
                <p:cNvPr id="237" name="线形标注 1 236"/>
                <p:cNvSpPr/>
                <p:nvPr/>
              </p:nvSpPr>
              <p:spPr>
                <a:xfrm>
                  <a:off x="6266018" y="1797875"/>
                  <a:ext cx="1013955" cy="467322"/>
                </a:xfrm>
                <a:prstGeom prst="borderCallout1">
                  <a:avLst>
                    <a:gd name="adj1" fmla="val 46853"/>
                    <a:gd name="adj2" fmla="val 99203"/>
                    <a:gd name="adj3" fmla="val -93984"/>
                    <a:gd name="adj4" fmla="val 151539"/>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a:solidFill>
                        <a:srgbClr val="00B050"/>
                      </a:solidFill>
                      <a:latin typeface="+mj-ea"/>
                      <a:ea typeface="+mj-ea"/>
                    </a:rPr>
                    <a:t>&lt; T-SQL</a:t>
                  </a:r>
                  <a:r>
                    <a:rPr lang="zh-CN" altLang="en-US" sz="1000" dirty="0">
                      <a:solidFill>
                        <a:srgbClr val="00B050"/>
                      </a:solidFill>
                      <a:latin typeface="+mj-ea"/>
                      <a:ea typeface="+mj-ea"/>
                    </a:rPr>
                    <a:t>优化与索引调整</a:t>
                  </a:r>
                  <a:r>
                    <a:rPr lang="zh-CN" altLang="en-US" sz="1000" dirty="0" smtClean="0">
                      <a:solidFill>
                        <a:srgbClr val="00B050"/>
                      </a:solidFill>
                      <a:latin typeface="+mj-ea"/>
                      <a:ea typeface="+mj-ea"/>
                    </a:rPr>
                    <a:t>申请表</a:t>
                  </a:r>
                  <a:r>
                    <a:rPr lang="en-US" altLang="zh-CN" sz="1000" dirty="0" smtClean="0">
                      <a:solidFill>
                        <a:srgbClr val="00B050"/>
                      </a:solidFill>
                      <a:latin typeface="+mj-ea"/>
                      <a:ea typeface="+mj-ea"/>
                    </a:rPr>
                    <a:t>.</a:t>
                  </a:r>
                  <a:r>
                    <a:rPr lang="en-US" altLang="zh-CN" sz="1000" dirty="0" err="1" smtClean="0">
                      <a:solidFill>
                        <a:srgbClr val="00B050"/>
                      </a:solidFill>
                      <a:latin typeface="+mj-ea"/>
                      <a:ea typeface="+mj-ea"/>
                    </a:rPr>
                    <a:t>xls</a:t>
                  </a:r>
                  <a:r>
                    <a:rPr lang="en-US" altLang="zh-CN" sz="1000" dirty="0" err="1">
                      <a:solidFill>
                        <a:srgbClr val="00B050"/>
                      </a:solidFill>
                      <a:latin typeface="+mj-ea"/>
                      <a:ea typeface="+mj-ea"/>
                    </a:rPr>
                    <a:t>x</a:t>
                  </a:r>
                  <a:r>
                    <a:rPr lang="en-US" altLang="zh-CN" sz="1000" dirty="0" smtClean="0">
                      <a:solidFill>
                        <a:srgbClr val="00B050"/>
                      </a:solidFill>
                      <a:latin typeface="+mj-ea"/>
                      <a:ea typeface="+mj-ea"/>
                    </a:rPr>
                    <a:t>&gt;</a:t>
                  </a:r>
                  <a:endParaRPr lang="zh-CN" altLang="en-US" sz="1000" dirty="0">
                    <a:solidFill>
                      <a:srgbClr val="00B050"/>
                    </a:solidFill>
                    <a:latin typeface="+mj-ea"/>
                    <a:ea typeface="+mj-ea"/>
                  </a:endParaRPr>
                </a:p>
              </p:txBody>
            </p:sp>
            <p:sp>
              <p:nvSpPr>
                <p:cNvPr id="238" name="流程图: 决策 237"/>
                <p:cNvSpPr/>
                <p:nvPr/>
              </p:nvSpPr>
              <p:spPr>
                <a:xfrm>
                  <a:off x="7779120" y="1714664"/>
                  <a:ext cx="576064" cy="550533"/>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239" name="直接连接符 238"/>
                <p:cNvCxnSpPr>
                  <a:stCxn id="236" idx="2"/>
                  <a:endCxn id="238" idx="0"/>
                </p:cNvCxnSpPr>
                <p:nvPr/>
              </p:nvCxnSpPr>
              <p:spPr>
                <a:xfrm>
                  <a:off x="8067151" y="1447174"/>
                  <a:ext cx="1" cy="267490"/>
                </a:xfrm>
                <a:prstGeom prst="line">
                  <a:avLst/>
                </a:prstGeom>
              </p:spPr>
              <p:style>
                <a:lnRef idx="1">
                  <a:schemeClr val="accent4"/>
                </a:lnRef>
                <a:fillRef idx="0">
                  <a:schemeClr val="accent4"/>
                </a:fillRef>
                <a:effectRef idx="0">
                  <a:schemeClr val="accent4"/>
                </a:effectRef>
                <a:fontRef idx="minor">
                  <a:schemeClr val="tx1"/>
                </a:fontRef>
              </p:style>
            </p:cxnSp>
            <p:cxnSp>
              <p:nvCxnSpPr>
                <p:cNvPr id="240" name="肘形连接符 239"/>
                <p:cNvCxnSpPr>
                  <a:stCxn id="238" idx="3"/>
                  <a:endCxn id="236" idx="3"/>
                </p:cNvCxnSpPr>
                <p:nvPr/>
              </p:nvCxnSpPr>
              <p:spPr>
                <a:xfrm flipH="1" flipV="1">
                  <a:off x="8312560" y="1311043"/>
                  <a:ext cx="42624" cy="678888"/>
                </a:xfrm>
                <a:prstGeom prst="bentConnector3">
                  <a:avLst>
                    <a:gd name="adj1" fmla="val -536318"/>
                  </a:avLst>
                </a:prstGeom>
                <a:ln>
                  <a:tailEnd type="arrow"/>
                </a:ln>
              </p:spPr>
              <p:style>
                <a:lnRef idx="1">
                  <a:schemeClr val="accent2"/>
                </a:lnRef>
                <a:fillRef idx="0">
                  <a:schemeClr val="accent2"/>
                </a:fillRef>
                <a:effectRef idx="0">
                  <a:schemeClr val="accent2"/>
                </a:effectRef>
                <a:fontRef idx="minor">
                  <a:schemeClr val="tx1"/>
                </a:fontRef>
              </p:style>
            </p:cxnSp>
            <p:sp>
              <p:nvSpPr>
                <p:cNvPr id="241" name="矩形 240"/>
                <p:cNvSpPr/>
                <p:nvPr/>
              </p:nvSpPr>
              <p:spPr>
                <a:xfrm>
                  <a:off x="8333871" y="1563101"/>
                  <a:ext cx="252028" cy="26115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242" name="线形标注 1 241"/>
                <p:cNvSpPr/>
                <p:nvPr/>
              </p:nvSpPr>
              <p:spPr>
                <a:xfrm>
                  <a:off x="6266015" y="286148"/>
                  <a:ext cx="1013955" cy="529940"/>
                </a:xfrm>
                <a:prstGeom prst="borderCallout1">
                  <a:avLst>
                    <a:gd name="adj1" fmla="val 46853"/>
                    <a:gd name="adj2" fmla="val 99203"/>
                    <a:gd name="adj3" fmla="val -30639"/>
                    <a:gd name="adj4" fmla="val 128125"/>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smtClean="0">
                      <a:solidFill>
                        <a:srgbClr val="FF0000"/>
                      </a:solidFill>
                      <a:latin typeface="+mj-ea"/>
                      <a:ea typeface="+mj-ea"/>
                    </a:rPr>
                    <a:t>索引调整必须有对应</a:t>
                  </a:r>
                  <a:r>
                    <a:rPr lang="en-US" altLang="zh-CN" sz="1000" dirty="0" smtClean="0">
                      <a:solidFill>
                        <a:srgbClr val="FF0000"/>
                      </a:solidFill>
                      <a:latin typeface="+mj-ea"/>
                      <a:ea typeface="+mj-ea"/>
                    </a:rPr>
                    <a:t>T-SQL</a:t>
                  </a:r>
                  <a:r>
                    <a:rPr lang="zh-CN" altLang="en-US" sz="1000" dirty="0" smtClean="0">
                      <a:solidFill>
                        <a:srgbClr val="FF0000"/>
                      </a:solidFill>
                      <a:latin typeface="+mj-ea"/>
                      <a:ea typeface="+mj-ea"/>
                    </a:rPr>
                    <a:t>语句</a:t>
                  </a:r>
                  <a:endParaRPr lang="en-US" altLang="zh-CN" sz="1000" dirty="0" smtClean="0">
                    <a:solidFill>
                      <a:srgbClr val="FF0000"/>
                    </a:solidFill>
                    <a:latin typeface="+mj-ea"/>
                    <a:ea typeface="+mj-ea"/>
                  </a:endParaRPr>
                </a:p>
              </p:txBody>
            </p:sp>
            <p:sp>
              <p:nvSpPr>
                <p:cNvPr id="243" name="矩形 242"/>
                <p:cNvSpPr/>
                <p:nvPr/>
              </p:nvSpPr>
              <p:spPr>
                <a:xfrm>
                  <a:off x="8081843" y="858268"/>
                  <a:ext cx="504056" cy="27226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修改</a:t>
                  </a:r>
                </a:p>
              </p:txBody>
            </p:sp>
            <p:cxnSp>
              <p:nvCxnSpPr>
                <p:cNvPr id="310" name="直接连接符 309"/>
                <p:cNvCxnSpPr>
                  <a:stCxn id="238" idx="2"/>
                </p:cNvCxnSpPr>
                <p:nvPr/>
              </p:nvCxnSpPr>
              <p:spPr>
                <a:xfrm flipH="1">
                  <a:off x="8065132" y="2265197"/>
                  <a:ext cx="2020" cy="443723"/>
                </a:xfrm>
                <a:prstGeom prst="line">
                  <a:avLst/>
                </a:prstGeom>
              </p:spPr>
              <p:style>
                <a:lnRef idx="1">
                  <a:schemeClr val="accent4"/>
                </a:lnRef>
                <a:fillRef idx="0">
                  <a:schemeClr val="accent4"/>
                </a:fillRef>
                <a:effectRef idx="0">
                  <a:schemeClr val="accent4"/>
                </a:effectRef>
                <a:fontRef idx="minor">
                  <a:schemeClr val="tx1"/>
                </a:fontRef>
              </p:style>
            </p:cxnSp>
            <p:sp>
              <p:nvSpPr>
                <p:cNvPr id="315" name="矩形 314"/>
                <p:cNvSpPr/>
                <p:nvPr/>
              </p:nvSpPr>
              <p:spPr>
                <a:xfrm>
                  <a:off x="8065915" y="2418258"/>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340" name="矩形 339"/>
                <p:cNvSpPr/>
                <p:nvPr/>
              </p:nvSpPr>
              <p:spPr>
                <a:xfrm>
                  <a:off x="7429917" y="685692"/>
                  <a:ext cx="635215" cy="346604"/>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CN" sz="1100" dirty="0" smtClean="0">
                      <a:latin typeface="+mj-ea"/>
                      <a:ea typeface="+mj-ea"/>
                    </a:rPr>
                    <a:t>T-SQL</a:t>
                  </a:r>
                  <a:r>
                    <a:rPr lang="zh-CN" altLang="en-US" sz="1100" dirty="0" smtClean="0">
                      <a:latin typeface="+mj-ea"/>
                      <a:ea typeface="+mj-ea"/>
                    </a:rPr>
                    <a:t>优化</a:t>
                  </a:r>
                  <a:endParaRPr lang="zh-CN" altLang="en-US" sz="1100" dirty="0">
                    <a:latin typeface="+mj-ea"/>
                    <a:ea typeface="+mj-ea"/>
                  </a:endParaRPr>
                </a:p>
              </p:txBody>
            </p:sp>
            <p:sp>
              <p:nvSpPr>
                <p:cNvPr id="341" name="线形标注 1 340"/>
                <p:cNvSpPr/>
                <p:nvPr/>
              </p:nvSpPr>
              <p:spPr>
                <a:xfrm>
                  <a:off x="6266014" y="1092659"/>
                  <a:ext cx="1013955" cy="481239"/>
                </a:xfrm>
                <a:prstGeom prst="borderCallout1">
                  <a:avLst>
                    <a:gd name="adj1" fmla="val 46853"/>
                    <a:gd name="adj2" fmla="val 99203"/>
                    <a:gd name="adj3" fmla="val -83021"/>
                    <a:gd name="adj4" fmla="val 120322"/>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rgbClr val="FF0000"/>
                      </a:solidFill>
                      <a:latin typeface="+mj-ea"/>
                      <a:ea typeface="+mj-ea"/>
                    </a:rPr>
                    <a:t>T-SQL</a:t>
                  </a:r>
                  <a:r>
                    <a:rPr lang="zh-CN" altLang="en-US" sz="1000" dirty="0" smtClean="0">
                      <a:solidFill>
                        <a:srgbClr val="FF0000"/>
                      </a:solidFill>
                      <a:latin typeface="+mj-ea"/>
                      <a:ea typeface="+mj-ea"/>
                    </a:rPr>
                    <a:t>语句优化申请也按此流程</a:t>
                  </a:r>
                  <a:endParaRPr lang="zh-CN" altLang="en-US" sz="1000" dirty="0">
                    <a:solidFill>
                      <a:srgbClr val="FF0000"/>
                    </a:solidFill>
                    <a:latin typeface="+mj-ea"/>
                    <a:ea typeface="+mj-ea"/>
                  </a:endParaRPr>
                </a:p>
              </p:txBody>
            </p:sp>
          </p:grpSp>
        </p:grpSp>
        <p:cxnSp>
          <p:nvCxnSpPr>
            <p:cNvPr id="3" name="直接箭头连接符 2"/>
            <p:cNvCxnSpPr>
              <a:stCxn id="203" idx="2"/>
              <a:endCxn id="84" idx="0"/>
            </p:cNvCxnSpPr>
            <p:nvPr/>
          </p:nvCxnSpPr>
          <p:spPr>
            <a:xfrm>
              <a:off x="4675769" y="2237686"/>
              <a:ext cx="8145" cy="617453"/>
            </a:xfrm>
            <a:prstGeom prst="straightConnector1">
              <a:avLst/>
            </a:prstGeom>
            <a:ln>
              <a:tailEnd type="arrow"/>
            </a:ln>
          </p:spPr>
          <p:style>
            <a:lnRef idx="1">
              <a:schemeClr val="accent4"/>
            </a:lnRef>
            <a:fillRef idx="0">
              <a:schemeClr val="accent4"/>
            </a:fillRef>
            <a:effectRef idx="0">
              <a:schemeClr val="accent4"/>
            </a:effectRef>
            <a:fontRef idx="minor">
              <a:schemeClr val="tx1"/>
            </a:fontRef>
          </p:style>
        </p:cxnSp>
      </p:grpSp>
    </p:spTree>
    <p:extLst>
      <p:ext uri="{BB962C8B-B14F-4D97-AF65-F5344CB8AC3E}">
        <p14:creationId xmlns:p14="http://schemas.microsoft.com/office/powerpoint/2010/main" val="330095257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375" name="组合 14374"/>
          <p:cNvGrpSpPr/>
          <p:nvPr/>
        </p:nvGrpSpPr>
        <p:grpSpPr>
          <a:xfrm>
            <a:off x="-1" y="36987"/>
            <a:ext cx="9144001" cy="6821013"/>
            <a:chOff x="-128077" y="36987"/>
            <a:chExt cx="9144001" cy="6821013"/>
          </a:xfrm>
        </p:grpSpPr>
        <p:sp>
          <p:nvSpPr>
            <p:cNvPr id="222" name="TextBox 221"/>
            <p:cNvSpPr txBox="1"/>
            <p:nvPr/>
          </p:nvSpPr>
          <p:spPr>
            <a:xfrm>
              <a:off x="-128077" y="4826675"/>
              <a:ext cx="9144001" cy="2031325"/>
            </a:xfrm>
            <a:prstGeom prst="rect">
              <a:avLst/>
            </a:prstGeom>
            <a:solidFill>
              <a:schemeClr val="bg1"/>
            </a:solidFill>
          </p:spPr>
          <p:txBody>
            <a:bodyPr wrap="square" rtlCol="0">
              <a:spAutoFit/>
            </a:bodyPr>
            <a:lstStyle/>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zh-CN" altLang="en-US" dirty="0"/>
            </a:p>
          </p:txBody>
        </p:sp>
        <p:cxnSp>
          <p:nvCxnSpPr>
            <p:cNvPr id="5" name="直接连接符 4"/>
            <p:cNvCxnSpPr/>
            <p:nvPr/>
          </p:nvCxnSpPr>
          <p:spPr>
            <a:xfrm>
              <a:off x="2594619" y="3410237"/>
              <a:ext cx="5700701" cy="4457"/>
            </a:xfrm>
            <a:prstGeom prst="line">
              <a:avLst/>
            </a:prstGeom>
          </p:spPr>
          <p:style>
            <a:lnRef idx="1">
              <a:schemeClr val="accent4"/>
            </a:lnRef>
            <a:fillRef idx="0">
              <a:schemeClr val="accent4"/>
            </a:fillRef>
            <a:effectRef idx="0">
              <a:schemeClr val="accent4"/>
            </a:effectRef>
            <a:fontRef idx="minor">
              <a:schemeClr val="tx1"/>
            </a:fontRef>
          </p:style>
        </p:cxnSp>
        <p:sp>
          <p:nvSpPr>
            <p:cNvPr id="10" name="矩形 9"/>
            <p:cNvSpPr/>
            <p:nvPr/>
          </p:nvSpPr>
          <p:spPr>
            <a:xfrm>
              <a:off x="6464308" y="37708"/>
              <a:ext cx="2483768" cy="303555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
          <p:nvSpPr>
            <p:cNvPr id="11" name="矩形 10"/>
            <p:cNvSpPr/>
            <p:nvPr/>
          </p:nvSpPr>
          <p:spPr>
            <a:xfrm>
              <a:off x="7773771" y="963229"/>
              <a:ext cx="504056" cy="278093"/>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查询</a:t>
              </a:r>
            </a:p>
          </p:txBody>
        </p:sp>
        <p:cxnSp>
          <p:nvCxnSpPr>
            <p:cNvPr id="12" name="直接连接符 11"/>
            <p:cNvCxnSpPr>
              <a:stCxn id="13" idx="2"/>
              <a:endCxn id="14" idx="0"/>
            </p:cNvCxnSpPr>
            <p:nvPr/>
          </p:nvCxnSpPr>
          <p:spPr>
            <a:xfrm>
              <a:off x="8260376" y="464012"/>
              <a:ext cx="10832" cy="1234118"/>
            </a:xfrm>
            <a:prstGeom prst="line">
              <a:avLst/>
            </a:prstGeom>
          </p:spPr>
          <p:style>
            <a:lnRef idx="1">
              <a:schemeClr val="accent4"/>
            </a:lnRef>
            <a:fillRef idx="0">
              <a:schemeClr val="accent4"/>
            </a:fillRef>
            <a:effectRef idx="0">
              <a:schemeClr val="accent4"/>
            </a:effectRef>
            <a:fontRef idx="minor">
              <a:schemeClr val="tx1"/>
            </a:fontRef>
          </p:style>
        </p:cxnSp>
        <p:sp>
          <p:nvSpPr>
            <p:cNvPr id="13" name="矩形 12"/>
            <p:cNvSpPr/>
            <p:nvPr/>
          </p:nvSpPr>
          <p:spPr>
            <a:xfrm>
              <a:off x="7623141" y="59481"/>
              <a:ext cx="1274469" cy="40453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smtClean="0">
                  <a:latin typeface="+mj-ea"/>
                  <a:ea typeface="+mj-ea"/>
                </a:rPr>
                <a:t>数据操作</a:t>
              </a:r>
              <a:endParaRPr lang="zh-CN" altLang="en-US" dirty="0">
                <a:latin typeface="+mj-ea"/>
                <a:ea typeface="+mj-ea"/>
              </a:endParaRPr>
            </a:p>
          </p:txBody>
        </p:sp>
        <p:sp>
          <p:nvSpPr>
            <p:cNvPr id="14" name="矩形 13"/>
            <p:cNvSpPr/>
            <p:nvPr/>
          </p:nvSpPr>
          <p:spPr>
            <a:xfrm>
              <a:off x="8025799" y="1698130"/>
              <a:ext cx="490818" cy="30905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编写</a:t>
              </a:r>
              <a:endParaRPr lang="zh-CN" altLang="en-US" dirty="0">
                <a:latin typeface="+mj-ea"/>
                <a:ea typeface="+mj-ea"/>
              </a:endParaRPr>
            </a:p>
          </p:txBody>
        </p:sp>
        <p:sp>
          <p:nvSpPr>
            <p:cNvPr id="15" name="线形标注 1 14"/>
            <p:cNvSpPr/>
            <p:nvPr/>
          </p:nvSpPr>
          <p:spPr>
            <a:xfrm>
              <a:off x="6464308" y="1812522"/>
              <a:ext cx="1013955" cy="661186"/>
            </a:xfrm>
            <a:prstGeom prst="borderCallout1">
              <a:avLst>
                <a:gd name="adj1" fmla="val 46853"/>
                <a:gd name="adj2" fmla="val 99203"/>
                <a:gd name="adj3" fmla="val -1167"/>
                <a:gd name="adj4" fmla="val 154140"/>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a:solidFill>
                    <a:srgbClr val="00B050"/>
                  </a:solidFill>
                  <a:latin typeface="+mj-ea"/>
                  <a:ea typeface="+mj-ea"/>
                </a:rPr>
                <a:t>&lt; [</a:t>
              </a:r>
              <a:r>
                <a:rPr lang="zh-CN" altLang="en-US" sz="1000" dirty="0">
                  <a:solidFill>
                    <a:srgbClr val="00B050"/>
                  </a:solidFill>
                  <a:latin typeface="+mj-ea"/>
                  <a:ea typeface="+mj-ea"/>
                </a:rPr>
                <a:t>查询</a:t>
              </a:r>
              <a:r>
                <a:rPr lang="en-US" altLang="zh-CN" sz="1000" dirty="0">
                  <a:solidFill>
                    <a:srgbClr val="00B050"/>
                  </a:solidFill>
                  <a:latin typeface="+mj-ea"/>
                  <a:ea typeface="+mj-ea"/>
                </a:rPr>
                <a:t>][</a:t>
              </a:r>
              <a:r>
                <a:rPr lang="zh-CN" altLang="en-US" sz="1000" dirty="0">
                  <a:solidFill>
                    <a:srgbClr val="00B050"/>
                  </a:solidFill>
                  <a:latin typeface="+mj-ea"/>
                  <a:ea typeface="+mj-ea"/>
                </a:rPr>
                <a:t>更新</a:t>
              </a:r>
              <a:r>
                <a:rPr lang="en-US" altLang="zh-CN" sz="1000" dirty="0">
                  <a:solidFill>
                    <a:srgbClr val="00B050"/>
                  </a:solidFill>
                  <a:latin typeface="+mj-ea"/>
                  <a:ea typeface="+mj-ea"/>
                </a:rPr>
                <a:t>][</a:t>
              </a:r>
              <a:r>
                <a:rPr lang="zh-CN" altLang="en-US" sz="1000" dirty="0">
                  <a:solidFill>
                    <a:srgbClr val="00B050"/>
                  </a:solidFill>
                  <a:latin typeface="+mj-ea"/>
                  <a:ea typeface="+mj-ea"/>
                </a:rPr>
                <a:t>删除</a:t>
              </a:r>
              <a:r>
                <a:rPr lang="en-US" altLang="zh-CN" sz="1000" dirty="0">
                  <a:solidFill>
                    <a:srgbClr val="00B050"/>
                  </a:solidFill>
                  <a:latin typeface="+mj-ea"/>
                  <a:ea typeface="+mj-ea"/>
                </a:rPr>
                <a:t>][</a:t>
              </a:r>
              <a:r>
                <a:rPr lang="zh-CN" altLang="en-US" sz="1000" dirty="0">
                  <a:solidFill>
                    <a:srgbClr val="00B050"/>
                  </a:solidFill>
                  <a:latin typeface="+mj-ea"/>
                  <a:ea typeface="+mj-ea"/>
                </a:rPr>
                <a:t>插入</a:t>
              </a:r>
              <a:r>
                <a:rPr lang="en-US" altLang="zh-CN" sz="1000" dirty="0">
                  <a:solidFill>
                    <a:srgbClr val="00B050"/>
                  </a:solidFill>
                  <a:latin typeface="+mj-ea"/>
                  <a:ea typeface="+mj-ea"/>
                </a:rPr>
                <a:t>]</a:t>
              </a:r>
              <a:r>
                <a:rPr lang="zh-CN" altLang="en-US" sz="1000" dirty="0">
                  <a:solidFill>
                    <a:srgbClr val="00B050"/>
                  </a:solidFill>
                  <a:latin typeface="+mj-ea"/>
                  <a:ea typeface="+mj-ea"/>
                </a:rPr>
                <a:t>数据操作模板</a:t>
              </a:r>
              <a:r>
                <a:rPr lang="en-US" altLang="zh-CN" sz="1000" dirty="0">
                  <a:solidFill>
                    <a:srgbClr val="00B050"/>
                  </a:solidFill>
                  <a:latin typeface="+mj-ea"/>
                  <a:ea typeface="+mj-ea"/>
                </a:rPr>
                <a:t>.</a:t>
              </a:r>
              <a:r>
                <a:rPr lang="en-US" altLang="zh-CN" sz="1000" dirty="0" err="1">
                  <a:solidFill>
                    <a:srgbClr val="00B050"/>
                  </a:solidFill>
                  <a:latin typeface="+mj-ea"/>
                  <a:ea typeface="+mj-ea"/>
                </a:rPr>
                <a:t>sql</a:t>
              </a:r>
              <a:r>
                <a:rPr lang="en-US" altLang="zh-CN" sz="1000" dirty="0">
                  <a:solidFill>
                    <a:srgbClr val="00B050"/>
                  </a:solidFill>
                  <a:latin typeface="+mj-ea"/>
                  <a:ea typeface="+mj-ea"/>
                </a:rPr>
                <a:t>&gt;</a:t>
              </a:r>
              <a:endParaRPr lang="zh-CN" altLang="en-US" sz="1000" dirty="0">
                <a:solidFill>
                  <a:srgbClr val="00B050"/>
                </a:solidFill>
                <a:latin typeface="+mj-ea"/>
                <a:ea typeface="+mj-ea"/>
              </a:endParaRPr>
            </a:p>
          </p:txBody>
        </p:sp>
        <p:sp>
          <p:nvSpPr>
            <p:cNvPr id="16" name="流程图: 决策 15"/>
            <p:cNvSpPr/>
            <p:nvPr/>
          </p:nvSpPr>
          <p:spPr>
            <a:xfrm>
              <a:off x="7980293" y="2424064"/>
              <a:ext cx="576064" cy="575304"/>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17" name="直接连接符 16"/>
            <p:cNvCxnSpPr>
              <a:stCxn id="14" idx="2"/>
              <a:endCxn id="16" idx="0"/>
            </p:cNvCxnSpPr>
            <p:nvPr/>
          </p:nvCxnSpPr>
          <p:spPr>
            <a:xfrm flipH="1">
              <a:off x="8268325" y="2007185"/>
              <a:ext cx="2883" cy="416879"/>
            </a:xfrm>
            <a:prstGeom prst="line">
              <a:avLst/>
            </a:prstGeom>
          </p:spPr>
          <p:style>
            <a:lnRef idx="1">
              <a:schemeClr val="accent4"/>
            </a:lnRef>
            <a:fillRef idx="0">
              <a:schemeClr val="accent4"/>
            </a:fillRef>
            <a:effectRef idx="0">
              <a:schemeClr val="accent4"/>
            </a:effectRef>
            <a:fontRef idx="minor">
              <a:schemeClr val="tx1"/>
            </a:fontRef>
          </p:style>
        </p:cxnSp>
        <p:cxnSp>
          <p:nvCxnSpPr>
            <p:cNvPr id="18" name="肘形连接符 17"/>
            <p:cNvCxnSpPr>
              <a:stCxn id="16" idx="3"/>
              <a:endCxn id="14" idx="3"/>
            </p:cNvCxnSpPr>
            <p:nvPr/>
          </p:nvCxnSpPr>
          <p:spPr>
            <a:xfrm flipH="1" flipV="1">
              <a:off x="8516617" y="1852658"/>
              <a:ext cx="39740" cy="859058"/>
            </a:xfrm>
            <a:prstGeom prst="bentConnector3">
              <a:avLst>
                <a:gd name="adj1" fmla="val -575239"/>
              </a:avLst>
            </a:prstGeom>
            <a:ln>
              <a:tailEnd type="arrow"/>
            </a:ln>
          </p:spPr>
          <p:style>
            <a:lnRef idx="1">
              <a:schemeClr val="accent2"/>
            </a:lnRef>
            <a:fillRef idx="0">
              <a:schemeClr val="accent2"/>
            </a:fillRef>
            <a:effectRef idx="0">
              <a:schemeClr val="accent2"/>
            </a:effectRef>
            <a:fontRef idx="minor">
              <a:schemeClr val="tx1"/>
            </a:fontRef>
          </p:style>
        </p:cxnSp>
        <p:sp>
          <p:nvSpPr>
            <p:cNvPr id="19" name="矩形 18"/>
            <p:cNvSpPr/>
            <p:nvPr/>
          </p:nvSpPr>
          <p:spPr>
            <a:xfrm>
              <a:off x="8523236" y="2147886"/>
              <a:ext cx="252028" cy="25764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20" name="线形标注 1 19"/>
            <p:cNvSpPr/>
            <p:nvPr/>
          </p:nvSpPr>
          <p:spPr>
            <a:xfrm>
              <a:off x="6464305" y="59482"/>
              <a:ext cx="1013955" cy="1256494"/>
            </a:xfrm>
            <a:prstGeom prst="borderCallout1">
              <a:avLst>
                <a:gd name="adj1" fmla="val 46853"/>
                <a:gd name="adj2" fmla="val 99203"/>
                <a:gd name="adj3" fmla="val -735"/>
                <a:gd name="adj4" fmla="val 115985"/>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smtClean="0">
                  <a:solidFill>
                    <a:schemeClr val="tx1"/>
                  </a:solidFill>
                  <a:latin typeface="+mj-ea"/>
                  <a:ea typeface="+mj-ea"/>
                </a:rPr>
                <a:t>包括</a:t>
              </a:r>
              <a:r>
                <a:rPr lang="zh-CN" altLang="en-US" sz="1000" dirty="0">
                  <a:solidFill>
                    <a:schemeClr val="tx1"/>
                  </a:solidFill>
                  <a:latin typeface="+mj-ea"/>
                  <a:ea typeface="+mj-ea"/>
                </a:rPr>
                <a:t>：</a:t>
              </a:r>
            </a:p>
            <a:p>
              <a:r>
                <a:rPr lang="en-US" altLang="zh-CN" sz="1000" dirty="0">
                  <a:solidFill>
                    <a:schemeClr val="tx1"/>
                  </a:solidFill>
                  <a:latin typeface="+mj-ea"/>
                  <a:ea typeface="+mj-ea"/>
                </a:rPr>
                <a:t>a.</a:t>
              </a:r>
              <a:r>
                <a:rPr lang="zh-CN" altLang="en-US" sz="1000" dirty="0">
                  <a:solidFill>
                    <a:schemeClr val="tx1"/>
                  </a:solidFill>
                  <a:latin typeface="+mj-ea"/>
                  <a:ea typeface="+mj-ea"/>
                </a:rPr>
                <a:t>表的增、删、改、查</a:t>
              </a:r>
            </a:p>
            <a:p>
              <a:r>
                <a:rPr lang="en-US" altLang="zh-CN" sz="1000" dirty="0">
                  <a:solidFill>
                    <a:schemeClr val="tx1"/>
                  </a:solidFill>
                  <a:latin typeface="+mj-ea"/>
                  <a:ea typeface="+mj-ea"/>
                </a:rPr>
                <a:t>b.</a:t>
              </a:r>
              <a:r>
                <a:rPr lang="zh-CN" altLang="en-US" sz="1000" dirty="0">
                  <a:solidFill>
                    <a:schemeClr val="tx1"/>
                  </a:solidFill>
                  <a:latin typeface="+mj-ea"/>
                  <a:ea typeface="+mj-ea"/>
                </a:rPr>
                <a:t>视图的查询</a:t>
              </a:r>
              <a:r>
                <a:rPr lang="en-US" altLang="zh-CN" sz="1000" dirty="0">
                  <a:solidFill>
                    <a:srgbClr val="FF0000"/>
                  </a:solidFill>
                  <a:latin typeface="+mj-ea"/>
                  <a:ea typeface="+mj-ea"/>
                </a:rPr>
                <a:t>[</a:t>
              </a:r>
              <a:r>
                <a:rPr lang="zh-CN" altLang="en-US" sz="1000" dirty="0">
                  <a:solidFill>
                    <a:srgbClr val="FF0000"/>
                  </a:solidFill>
                  <a:latin typeface="+mj-ea"/>
                  <a:ea typeface="+mj-ea"/>
                </a:rPr>
                <a:t>严禁通过视图修改数据</a:t>
              </a:r>
              <a:r>
                <a:rPr lang="en-US" altLang="zh-CN" sz="1000" dirty="0">
                  <a:solidFill>
                    <a:srgbClr val="FF0000"/>
                  </a:solidFill>
                  <a:latin typeface="+mj-ea"/>
                  <a:ea typeface="+mj-ea"/>
                </a:rPr>
                <a:t>]</a:t>
              </a:r>
            </a:p>
            <a:p>
              <a:r>
                <a:rPr lang="en-US" altLang="zh-CN" sz="1000" dirty="0">
                  <a:solidFill>
                    <a:schemeClr val="tx1"/>
                  </a:solidFill>
                  <a:latin typeface="+mj-ea"/>
                  <a:ea typeface="+mj-ea"/>
                </a:rPr>
                <a:t>c.</a:t>
              </a:r>
              <a:r>
                <a:rPr lang="zh-CN" altLang="en-US" sz="1000" dirty="0">
                  <a:solidFill>
                    <a:schemeClr val="tx1"/>
                  </a:solidFill>
                  <a:latin typeface="+mj-ea"/>
                  <a:ea typeface="+mj-ea"/>
                </a:rPr>
                <a:t>存储过程和函数的执行</a:t>
              </a:r>
              <a:endParaRPr lang="en-US" altLang="zh-CN" sz="1000" dirty="0" smtClean="0">
                <a:solidFill>
                  <a:schemeClr val="tx1"/>
                </a:solidFill>
                <a:latin typeface="+mj-ea"/>
                <a:ea typeface="+mj-ea"/>
              </a:endParaRPr>
            </a:p>
          </p:txBody>
        </p:sp>
        <p:sp>
          <p:nvSpPr>
            <p:cNvPr id="21" name="矩形 20"/>
            <p:cNvSpPr/>
            <p:nvPr/>
          </p:nvSpPr>
          <p:spPr>
            <a:xfrm>
              <a:off x="8261930" y="596333"/>
              <a:ext cx="504056" cy="257661"/>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插入</a:t>
              </a:r>
            </a:p>
          </p:txBody>
        </p:sp>
        <p:sp>
          <p:nvSpPr>
            <p:cNvPr id="171" name="矩形 170"/>
            <p:cNvSpPr/>
            <p:nvPr/>
          </p:nvSpPr>
          <p:spPr>
            <a:xfrm>
              <a:off x="8280133" y="971245"/>
              <a:ext cx="504056" cy="270077"/>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更新</a:t>
              </a:r>
              <a:endParaRPr lang="zh-CN" altLang="en-US" sz="1100" dirty="0">
                <a:latin typeface="+mj-ea"/>
                <a:ea typeface="+mj-ea"/>
              </a:endParaRPr>
            </a:p>
          </p:txBody>
        </p:sp>
        <p:sp>
          <p:nvSpPr>
            <p:cNvPr id="178" name="矩形 177"/>
            <p:cNvSpPr/>
            <p:nvPr/>
          </p:nvSpPr>
          <p:spPr>
            <a:xfrm>
              <a:off x="8271208" y="1315976"/>
              <a:ext cx="504056" cy="240001"/>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删除</a:t>
              </a:r>
              <a:endParaRPr lang="zh-CN" altLang="en-US" sz="1100" dirty="0">
                <a:latin typeface="+mj-ea"/>
                <a:ea typeface="+mj-ea"/>
              </a:endParaRPr>
            </a:p>
          </p:txBody>
        </p:sp>
        <p:sp>
          <p:nvSpPr>
            <p:cNvPr id="23" name="矩形 22"/>
            <p:cNvSpPr/>
            <p:nvPr/>
          </p:nvSpPr>
          <p:spPr>
            <a:xfrm>
              <a:off x="8280133" y="3129382"/>
              <a:ext cx="252028" cy="25262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cxnSp>
          <p:nvCxnSpPr>
            <p:cNvPr id="22" name="直接连接符 21"/>
            <p:cNvCxnSpPr>
              <a:stCxn id="16" idx="2"/>
            </p:cNvCxnSpPr>
            <p:nvPr/>
          </p:nvCxnSpPr>
          <p:spPr>
            <a:xfrm>
              <a:off x="8268325" y="2999368"/>
              <a:ext cx="19757" cy="418132"/>
            </a:xfrm>
            <a:prstGeom prst="line">
              <a:avLst/>
            </a:prstGeom>
          </p:spPr>
          <p:style>
            <a:lnRef idx="1">
              <a:schemeClr val="accent4"/>
            </a:lnRef>
            <a:fillRef idx="0">
              <a:schemeClr val="accent4"/>
            </a:fillRef>
            <a:effectRef idx="0">
              <a:schemeClr val="accent4"/>
            </a:effectRef>
            <a:fontRef idx="minor">
              <a:schemeClr val="tx1"/>
            </a:fontRef>
          </p:style>
        </p:cxnSp>
        <p:cxnSp>
          <p:nvCxnSpPr>
            <p:cNvPr id="176" name="直接箭头连接符 175"/>
            <p:cNvCxnSpPr>
              <a:endCxn id="56" idx="0"/>
            </p:cNvCxnSpPr>
            <p:nvPr/>
          </p:nvCxnSpPr>
          <p:spPr>
            <a:xfrm>
              <a:off x="4449948" y="3417500"/>
              <a:ext cx="4074" cy="162721"/>
            </a:xfrm>
            <a:prstGeom prst="straightConnector1">
              <a:avLst/>
            </a:prstGeom>
            <a:ln>
              <a:tailEnd type="arrow"/>
            </a:ln>
          </p:spPr>
          <p:style>
            <a:lnRef idx="1">
              <a:schemeClr val="accent4"/>
            </a:lnRef>
            <a:fillRef idx="0">
              <a:schemeClr val="accent4"/>
            </a:fillRef>
            <a:effectRef idx="0">
              <a:schemeClr val="accent4"/>
            </a:effectRef>
            <a:fontRef idx="minor">
              <a:schemeClr val="tx1"/>
            </a:fontRef>
          </p:style>
        </p:cxnSp>
        <p:grpSp>
          <p:nvGrpSpPr>
            <p:cNvPr id="305" name="组合 304"/>
            <p:cNvGrpSpPr/>
            <p:nvPr/>
          </p:nvGrpSpPr>
          <p:grpSpPr>
            <a:xfrm>
              <a:off x="2894321" y="3580221"/>
              <a:ext cx="4811871" cy="2991939"/>
              <a:chOff x="2904452" y="3138196"/>
              <a:chExt cx="4811871" cy="2991939"/>
            </a:xfrm>
          </p:grpSpPr>
          <p:sp>
            <p:nvSpPr>
              <p:cNvPr id="56" name="矩形 55"/>
              <p:cNvSpPr/>
              <p:nvPr/>
            </p:nvSpPr>
            <p:spPr>
              <a:xfrm>
                <a:off x="4072267" y="3138196"/>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上传</a:t>
                </a:r>
                <a:r>
                  <a:rPr lang="en-US" altLang="zh-CN" sz="1100" dirty="0" smtClean="0">
                    <a:latin typeface="+mj-ea"/>
                    <a:ea typeface="+mj-ea"/>
                  </a:rPr>
                  <a:t>SVN</a:t>
                </a:r>
                <a:endParaRPr lang="zh-CN" altLang="en-US" sz="1100" dirty="0">
                  <a:latin typeface="+mj-ea"/>
                  <a:ea typeface="+mj-ea"/>
                </a:endParaRPr>
              </a:p>
            </p:txBody>
          </p:sp>
          <p:sp>
            <p:nvSpPr>
              <p:cNvPr id="57" name="矩形 56"/>
              <p:cNvSpPr/>
              <p:nvPr/>
            </p:nvSpPr>
            <p:spPr>
              <a:xfrm>
                <a:off x="4068193" y="3544884"/>
                <a:ext cx="783771"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禅道</a:t>
                </a:r>
              </a:p>
            </p:txBody>
          </p:sp>
          <p:cxnSp>
            <p:nvCxnSpPr>
              <p:cNvPr id="58" name="直接连接符 57"/>
              <p:cNvCxnSpPr>
                <a:stCxn id="56" idx="2"/>
                <a:endCxn id="57" idx="0"/>
              </p:cNvCxnSpPr>
              <p:nvPr/>
            </p:nvCxnSpPr>
            <p:spPr>
              <a:xfrm flipH="1">
                <a:off x="4460079" y="3404996"/>
                <a:ext cx="4074" cy="139888"/>
              </a:xfrm>
              <a:prstGeom prst="line">
                <a:avLst/>
              </a:prstGeom>
            </p:spPr>
            <p:style>
              <a:lnRef idx="1">
                <a:schemeClr val="accent4"/>
              </a:lnRef>
              <a:fillRef idx="0">
                <a:schemeClr val="accent4"/>
              </a:fillRef>
              <a:effectRef idx="0">
                <a:schemeClr val="accent4"/>
              </a:effectRef>
              <a:fontRef idx="minor">
                <a:schemeClr val="tx1"/>
              </a:fontRef>
            </p:style>
          </p:cxnSp>
          <p:sp>
            <p:nvSpPr>
              <p:cNvPr id="59" name="矩形 58"/>
              <p:cNvSpPr/>
              <p:nvPr/>
            </p:nvSpPr>
            <p:spPr>
              <a:xfrm>
                <a:off x="4068192" y="3995208"/>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测试执行</a:t>
                </a:r>
              </a:p>
            </p:txBody>
          </p:sp>
          <p:sp>
            <p:nvSpPr>
              <p:cNvPr id="60" name="线形标注 1 59"/>
              <p:cNvSpPr/>
              <p:nvPr/>
            </p:nvSpPr>
            <p:spPr>
              <a:xfrm>
                <a:off x="2904452" y="3469646"/>
                <a:ext cx="1013955" cy="417276"/>
              </a:xfrm>
              <a:prstGeom prst="borderCallout1">
                <a:avLst>
                  <a:gd name="adj1" fmla="val 51067"/>
                  <a:gd name="adj2" fmla="val 99204"/>
                  <a:gd name="adj3" fmla="val 52744"/>
                  <a:gd name="adj4" fmla="val 115988"/>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审核人员</a:t>
                </a:r>
                <a:r>
                  <a:rPr lang="zh-CN" altLang="en-US" sz="1000" dirty="0">
                    <a:solidFill>
                      <a:srgbClr val="FF0000"/>
                    </a:solidFill>
                    <a:latin typeface="+mj-ea"/>
                    <a:ea typeface="+mj-ea"/>
                  </a:rPr>
                  <a:t>和需求简述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en-US" altLang="zh-CN" sz="1000" dirty="0" smtClean="0">
                    <a:solidFill>
                      <a:srgbClr val="FF0000"/>
                    </a:solidFill>
                    <a:latin typeface="+mj-ea"/>
                    <a:ea typeface="+mj-ea"/>
                  </a:rPr>
                  <a:t>SVN</a:t>
                </a:r>
                <a:r>
                  <a:rPr lang="zh-CN" altLang="en-US" sz="1000" dirty="0" smtClean="0">
                    <a:solidFill>
                      <a:srgbClr val="FF0000"/>
                    </a:solidFill>
                    <a:latin typeface="+mj-ea"/>
                    <a:ea typeface="+mj-ea"/>
                  </a:rPr>
                  <a:t>路径</a:t>
                </a:r>
                <a:endParaRPr lang="zh-CN" altLang="en-US" sz="1000" dirty="0">
                  <a:solidFill>
                    <a:srgbClr val="FF0000"/>
                  </a:solidFill>
                  <a:latin typeface="+mj-ea"/>
                  <a:ea typeface="+mj-ea"/>
                </a:endParaRPr>
              </a:p>
            </p:txBody>
          </p:sp>
          <p:cxnSp>
            <p:nvCxnSpPr>
              <p:cNvPr id="61" name="肘形连接符 60"/>
              <p:cNvCxnSpPr>
                <a:stCxn id="225" idx="3"/>
                <a:endCxn id="59" idx="3"/>
              </p:cNvCxnSpPr>
              <p:nvPr/>
            </p:nvCxnSpPr>
            <p:spPr>
              <a:xfrm flipH="1" flipV="1">
                <a:off x="4851963" y="4121964"/>
                <a:ext cx="173650" cy="590229"/>
              </a:xfrm>
              <a:prstGeom prst="bentConnector3">
                <a:avLst>
                  <a:gd name="adj1" fmla="val -131644"/>
                </a:avLst>
              </a:prstGeom>
              <a:ln>
                <a:tailEnd type="arrow"/>
              </a:ln>
            </p:spPr>
            <p:style>
              <a:lnRef idx="1">
                <a:schemeClr val="accent2"/>
              </a:lnRef>
              <a:fillRef idx="0">
                <a:schemeClr val="accent2"/>
              </a:fillRef>
              <a:effectRef idx="0">
                <a:schemeClr val="accent2"/>
              </a:effectRef>
              <a:fontRef idx="minor">
                <a:schemeClr val="tx1"/>
              </a:fontRef>
            </p:style>
          </p:cxnSp>
          <p:cxnSp>
            <p:nvCxnSpPr>
              <p:cNvPr id="62" name="直接连接符 61"/>
              <p:cNvCxnSpPr>
                <a:stCxn id="57" idx="2"/>
                <a:endCxn id="59" idx="0"/>
              </p:cNvCxnSpPr>
              <p:nvPr/>
            </p:nvCxnSpPr>
            <p:spPr>
              <a:xfrm flipH="1">
                <a:off x="4460078" y="3811684"/>
                <a:ext cx="1" cy="183524"/>
              </a:xfrm>
              <a:prstGeom prst="line">
                <a:avLst/>
              </a:prstGeom>
            </p:spPr>
            <p:style>
              <a:lnRef idx="1">
                <a:schemeClr val="accent4"/>
              </a:lnRef>
              <a:fillRef idx="0">
                <a:schemeClr val="accent4"/>
              </a:fillRef>
              <a:effectRef idx="0">
                <a:schemeClr val="accent4"/>
              </a:effectRef>
              <a:fontRef idx="minor">
                <a:schemeClr val="tx1"/>
              </a:fontRef>
            </p:style>
          </p:cxnSp>
          <p:sp>
            <p:nvSpPr>
              <p:cNvPr id="64" name="圆角矩形 63"/>
              <p:cNvSpPr/>
              <p:nvPr/>
            </p:nvSpPr>
            <p:spPr>
              <a:xfrm>
                <a:off x="7095748" y="5426762"/>
                <a:ext cx="620575" cy="21602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1600" dirty="0">
                    <a:latin typeface="+mj-ea"/>
                    <a:ea typeface="+mj-ea"/>
                  </a:rPr>
                  <a:t>结束</a:t>
                </a:r>
              </a:p>
            </p:txBody>
          </p:sp>
          <p:cxnSp>
            <p:nvCxnSpPr>
              <p:cNvPr id="65" name="直接连接符 64"/>
              <p:cNvCxnSpPr>
                <a:stCxn id="59" idx="2"/>
                <a:endCxn id="225" idx="0"/>
              </p:cNvCxnSpPr>
              <p:nvPr/>
            </p:nvCxnSpPr>
            <p:spPr>
              <a:xfrm flipH="1">
                <a:off x="4459726" y="4248719"/>
                <a:ext cx="352" cy="193730"/>
              </a:xfrm>
              <a:prstGeom prst="line">
                <a:avLst/>
              </a:prstGeom>
            </p:spPr>
            <p:style>
              <a:lnRef idx="1">
                <a:schemeClr val="accent4"/>
              </a:lnRef>
              <a:fillRef idx="0">
                <a:schemeClr val="accent4"/>
              </a:fillRef>
              <a:effectRef idx="0">
                <a:schemeClr val="accent4"/>
              </a:effectRef>
              <a:fontRef idx="minor">
                <a:schemeClr val="tx1"/>
              </a:fontRef>
            </p:style>
          </p:cxnSp>
          <p:sp>
            <p:nvSpPr>
              <p:cNvPr id="66" name="流程图: 决策 65"/>
              <p:cNvSpPr/>
              <p:nvPr/>
            </p:nvSpPr>
            <p:spPr>
              <a:xfrm>
                <a:off x="5411724" y="5265030"/>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67" name="直接连接符 66"/>
              <p:cNvCxnSpPr>
                <a:stCxn id="70" idx="3"/>
                <a:endCxn id="66" idx="1"/>
              </p:cNvCxnSpPr>
              <p:nvPr/>
            </p:nvCxnSpPr>
            <p:spPr>
              <a:xfrm>
                <a:off x="4864788" y="5534774"/>
                <a:ext cx="546936" cy="0"/>
              </a:xfrm>
              <a:prstGeom prst="line">
                <a:avLst/>
              </a:prstGeom>
            </p:spPr>
            <p:style>
              <a:lnRef idx="1">
                <a:schemeClr val="accent4"/>
              </a:lnRef>
              <a:fillRef idx="0">
                <a:schemeClr val="accent4"/>
              </a:fillRef>
              <a:effectRef idx="0">
                <a:schemeClr val="accent4"/>
              </a:effectRef>
              <a:fontRef idx="minor">
                <a:schemeClr val="tx1"/>
              </a:fontRef>
            </p:style>
          </p:cxnSp>
          <p:sp>
            <p:nvSpPr>
              <p:cNvPr id="70" name="矩形 69"/>
              <p:cNvSpPr/>
              <p:nvPr/>
            </p:nvSpPr>
            <p:spPr>
              <a:xfrm>
                <a:off x="4081017" y="5408018"/>
                <a:ext cx="783771" cy="253511"/>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生产执行</a:t>
                </a:r>
                <a:endParaRPr lang="zh-CN" altLang="en-US" sz="1100" dirty="0">
                  <a:latin typeface="+mj-ea"/>
                  <a:ea typeface="+mj-ea"/>
                </a:endParaRPr>
              </a:p>
            </p:txBody>
          </p:sp>
          <p:sp>
            <p:nvSpPr>
              <p:cNvPr id="71" name="矩形 70"/>
              <p:cNvSpPr/>
              <p:nvPr/>
            </p:nvSpPr>
            <p:spPr>
              <a:xfrm>
                <a:off x="4468145" y="5054071"/>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72" name="矩形 71"/>
              <p:cNvSpPr/>
              <p:nvPr/>
            </p:nvSpPr>
            <p:spPr>
              <a:xfrm>
                <a:off x="5268657" y="4314493"/>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225" name="流程图: 决策 224"/>
              <p:cNvSpPr/>
              <p:nvPr/>
            </p:nvSpPr>
            <p:spPr>
              <a:xfrm>
                <a:off x="3893838" y="4442449"/>
                <a:ext cx="1131775"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开发确认</a:t>
                </a:r>
                <a:endParaRPr lang="zh-CN" altLang="en-US" sz="1100" dirty="0">
                  <a:latin typeface="+mj-ea"/>
                  <a:ea typeface="+mj-ea"/>
                </a:endParaRPr>
              </a:p>
            </p:txBody>
          </p:sp>
          <p:cxnSp>
            <p:nvCxnSpPr>
              <p:cNvPr id="232" name="直接连接符 231"/>
              <p:cNvCxnSpPr>
                <a:stCxn id="225" idx="2"/>
                <a:endCxn id="70" idx="0"/>
              </p:cNvCxnSpPr>
              <p:nvPr/>
            </p:nvCxnSpPr>
            <p:spPr>
              <a:xfrm>
                <a:off x="4459726" y="4981937"/>
                <a:ext cx="13177" cy="426081"/>
              </a:xfrm>
              <a:prstGeom prst="line">
                <a:avLst/>
              </a:prstGeom>
            </p:spPr>
            <p:style>
              <a:lnRef idx="1">
                <a:schemeClr val="accent4"/>
              </a:lnRef>
              <a:fillRef idx="0">
                <a:schemeClr val="accent4"/>
              </a:fillRef>
              <a:effectRef idx="0">
                <a:schemeClr val="accent4"/>
              </a:effectRef>
              <a:fontRef idx="minor">
                <a:schemeClr val="tx1"/>
              </a:fontRef>
            </p:style>
          </p:cxnSp>
          <p:sp>
            <p:nvSpPr>
              <p:cNvPr id="261" name="矩形 260"/>
              <p:cNvSpPr/>
              <p:nvPr/>
            </p:nvSpPr>
            <p:spPr>
              <a:xfrm>
                <a:off x="5986422" y="5850871"/>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cxnSp>
            <p:nvCxnSpPr>
              <p:cNvPr id="256" name="直接连接符 255"/>
              <p:cNvCxnSpPr>
                <a:stCxn id="66" idx="3"/>
                <a:endCxn id="64" idx="1"/>
              </p:cNvCxnSpPr>
              <p:nvPr/>
            </p:nvCxnSpPr>
            <p:spPr>
              <a:xfrm>
                <a:off x="6543499" y="5534774"/>
                <a:ext cx="552249" cy="0"/>
              </a:xfrm>
              <a:prstGeom prst="line">
                <a:avLst/>
              </a:prstGeom>
            </p:spPr>
            <p:style>
              <a:lnRef idx="1">
                <a:schemeClr val="accent4"/>
              </a:lnRef>
              <a:fillRef idx="0">
                <a:schemeClr val="accent4"/>
              </a:fillRef>
              <a:effectRef idx="0">
                <a:schemeClr val="accent4"/>
              </a:effectRef>
              <a:fontRef idx="minor">
                <a:schemeClr val="tx1"/>
              </a:fontRef>
            </p:style>
          </p:cxnSp>
          <p:sp>
            <p:nvSpPr>
              <p:cNvPr id="290" name="矩形 289"/>
              <p:cNvSpPr/>
              <p:nvPr/>
            </p:nvSpPr>
            <p:spPr>
              <a:xfrm>
                <a:off x="5061840" y="5272356"/>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316" name="线形标注 1 315"/>
              <p:cNvSpPr/>
              <p:nvPr/>
            </p:nvSpPr>
            <p:spPr>
              <a:xfrm>
                <a:off x="5953254" y="4208440"/>
                <a:ext cx="1013955" cy="417276"/>
              </a:xfrm>
              <a:prstGeom prst="borderCallout1">
                <a:avLst>
                  <a:gd name="adj1" fmla="val 53174"/>
                  <a:gd name="adj2" fmla="val 351"/>
                  <a:gd name="adj3" fmla="val 54851"/>
                  <a:gd name="adj4" fmla="val -45298"/>
                </a:avLst>
              </a:prstGeom>
            </p:spPr>
            <p:style>
              <a:lnRef idx="1">
                <a:schemeClr val="accent5"/>
              </a:lnRef>
              <a:fillRef idx="2">
                <a:schemeClr val="accent5"/>
              </a:fillRef>
              <a:effectRef idx="1">
                <a:schemeClr val="accent5"/>
              </a:effectRef>
              <a:fontRef idx="minor">
                <a:schemeClr val="dk1"/>
              </a:fontRef>
            </p:style>
            <p:txBody>
              <a:bodyPr rtlCol="0" anchor="ctr"/>
              <a:lstStyle/>
              <a:p>
                <a:r>
                  <a:rPr lang="zh-CN" altLang="en-US" sz="1000" dirty="0">
                    <a:solidFill>
                      <a:srgbClr val="FF0000"/>
                    </a:solidFill>
                    <a:latin typeface="+mj-ea"/>
                    <a:ea typeface="+mj-ea"/>
                  </a:rPr>
                  <a:t>编写调整</a:t>
                </a:r>
                <a:r>
                  <a:rPr lang="zh-CN" altLang="en-US" sz="1000" dirty="0" smtClean="0">
                    <a:solidFill>
                      <a:srgbClr val="FF0000"/>
                    </a:solidFill>
                    <a:latin typeface="+mj-ea"/>
                    <a:ea typeface="+mj-ea"/>
                  </a:rPr>
                  <a:t>，</a:t>
                </a:r>
                <a:r>
                  <a:rPr lang="zh-CN" altLang="en-US" sz="1000" dirty="0">
                    <a:solidFill>
                      <a:srgbClr val="FF0000"/>
                    </a:solidFill>
                    <a:latin typeface="+mj-ea"/>
                    <a:ea typeface="+mj-ea"/>
                  </a:rPr>
                  <a:t>再次</a:t>
                </a:r>
                <a:r>
                  <a:rPr lang="zh-CN" altLang="en-US" sz="1000" dirty="0" smtClean="0">
                    <a:solidFill>
                      <a:srgbClr val="FF0000"/>
                    </a:solidFill>
                    <a:latin typeface="+mj-ea"/>
                    <a:ea typeface="+mj-ea"/>
                  </a:rPr>
                  <a:t>执行</a:t>
                </a:r>
                <a:endParaRPr lang="zh-CN" altLang="en-US" sz="1000" dirty="0">
                  <a:solidFill>
                    <a:srgbClr val="FF0000"/>
                  </a:solidFill>
                  <a:latin typeface="+mj-ea"/>
                  <a:ea typeface="+mj-ea"/>
                </a:endParaRPr>
              </a:p>
            </p:txBody>
          </p:sp>
          <p:cxnSp>
            <p:nvCxnSpPr>
              <p:cNvPr id="284" name="肘形连接符 283"/>
              <p:cNvCxnSpPr>
                <a:stCxn id="70" idx="1"/>
                <a:endCxn id="64" idx="2"/>
              </p:cNvCxnSpPr>
              <p:nvPr/>
            </p:nvCxnSpPr>
            <p:spPr>
              <a:xfrm rot="10800000" flipH="1" flipV="1">
                <a:off x="4081016" y="5534774"/>
                <a:ext cx="3325019" cy="108012"/>
              </a:xfrm>
              <a:prstGeom prst="bentConnector4">
                <a:avLst>
                  <a:gd name="adj1" fmla="val -6875"/>
                  <a:gd name="adj2" fmla="val 556920"/>
                </a:avLst>
              </a:prstGeom>
              <a:ln>
                <a:headEnd type="arrow"/>
                <a:tailEnd type="arrow"/>
              </a:ln>
            </p:spPr>
            <p:style>
              <a:lnRef idx="1">
                <a:schemeClr val="accent2"/>
              </a:lnRef>
              <a:fillRef idx="0">
                <a:schemeClr val="accent2"/>
              </a:fillRef>
              <a:effectRef idx="0">
                <a:schemeClr val="accent2"/>
              </a:effectRef>
              <a:fontRef idx="minor">
                <a:schemeClr val="tx1"/>
              </a:fontRef>
            </p:style>
          </p:cxnSp>
          <p:cxnSp>
            <p:nvCxnSpPr>
              <p:cNvPr id="333" name="直接连接符 332"/>
              <p:cNvCxnSpPr>
                <a:stCxn id="66" idx="2"/>
              </p:cNvCxnSpPr>
              <p:nvPr/>
            </p:nvCxnSpPr>
            <p:spPr>
              <a:xfrm flipH="1">
                <a:off x="5977611" y="5804518"/>
                <a:ext cx="1" cy="302265"/>
              </a:xfrm>
              <a:prstGeom prst="line">
                <a:avLst/>
              </a:prstGeom>
            </p:spPr>
            <p:style>
              <a:lnRef idx="1">
                <a:schemeClr val="accent2"/>
              </a:lnRef>
              <a:fillRef idx="0">
                <a:schemeClr val="accent2"/>
              </a:fillRef>
              <a:effectRef idx="0">
                <a:schemeClr val="accent2"/>
              </a:effectRef>
              <a:fontRef idx="minor">
                <a:schemeClr val="tx1"/>
              </a:fontRef>
            </p:style>
          </p:cxnSp>
          <p:sp>
            <p:nvSpPr>
              <p:cNvPr id="340" name="线形标注 1 339"/>
              <p:cNvSpPr/>
              <p:nvPr/>
            </p:nvSpPr>
            <p:spPr>
              <a:xfrm>
                <a:off x="4743293" y="5712859"/>
                <a:ext cx="1013955" cy="417276"/>
              </a:xfrm>
              <a:prstGeom prst="borderCallout1">
                <a:avLst>
                  <a:gd name="adj1" fmla="val 48960"/>
                  <a:gd name="adj2" fmla="val 99204"/>
                  <a:gd name="adj3" fmla="val 65386"/>
                  <a:gd name="adj4" fmla="val 119457"/>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再次执行</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zh-CN" altLang="en-US" sz="1000" dirty="0" smtClean="0">
                    <a:solidFill>
                      <a:srgbClr val="FF0000"/>
                    </a:solidFill>
                    <a:latin typeface="+mj-ea"/>
                    <a:ea typeface="+mj-ea"/>
                  </a:rPr>
                  <a:t>不再执行</a:t>
                </a:r>
                <a:endParaRPr lang="zh-CN" altLang="en-US" sz="1000" dirty="0">
                  <a:solidFill>
                    <a:srgbClr val="FF0000"/>
                  </a:solidFill>
                  <a:latin typeface="+mj-ea"/>
                  <a:ea typeface="+mj-ea"/>
                </a:endParaRPr>
              </a:p>
            </p:txBody>
          </p:sp>
        </p:grpSp>
        <p:grpSp>
          <p:nvGrpSpPr>
            <p:cNvPr id="339" name="组合 338"/>
            <p:cNvGrpSpPr/>
            <p:nvPr/>
          </p:nvGrpSpPr>
          <p:grpSpPr>
            <a:xfrm>
              <a:off x="-49451" y="36987"/>
              <a:ext cx="6365963" cy="3377707"/>
              <a:chOff x="-49451" y="36987"/>
              <a:chExt cx="6365963" cy="3377707"/>
            </a:xfrm>
          </p:grpSpPr>
          <p:sp>
            <p:nvSpPr>
              <p:cNvPr id="39" name="矩形 38"/>
              <p:cNvSpPr/>
              <p:nvPr/>
            </p:nvSpPr>
            <p:spPr>
              <a:xfrm>
                <a:off x="2556319" y="3135782"/>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40" name="矩形 39"/>
              <p:cNvSpPr/>
              <p:nvPr/>
            </p:nvSpPr>
            <p:spPr>
              <a:xfrm>
                <a:off x="-49451" y="36987"/>
                <a:ext cx="6365963" cy="3040597"/>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endParaRPr lang="zh-CN" altLang="en-US" dirty="0"/>
              </a:p>
            </p:txBody>
          </p:sp>
          <p:sp>
            <p:nvSpPr>
              <p:cNvPr id="41" name="矩形 40"/>
              <p:cNvSpPr/>
              <p:nvPr/>
            </p:nvSpPr>
            <p:spPr>
              <a:xfrm>
                <a:off x="2549323" y="1242387"/>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下</a:t>
                </a:r>
                <a:r>
                  <a:rPr lang="zh-CN" altLang="en-US" sz="1100" dirty="0" smtClean="0">
                    <a:latin typeface="+mj-ea"/>
                    <a:ea typeface="+mj-ea"/>
                  </a:rPr>
                  <a:t>线</a:t>
                </a:r>
                <a:endParaRPr lang="zh-CN" altLang="en-US" dirty="0">
                  <a:latin typeface="+mj-ea"/>
                  <a:ea typeface="+mj-ea"/>
                </a:endParaRPr>
              </a:p>
            </p:txBody>
          </p:sp>
          <p:cxnSp>
            <p:nvCxnSpPr>
              <p:cNvPr id="42" name="直接连接符 41"/>
              <p:cNvCxnSpPr>
                <a:stCxn id="44" idx="2"/>
                <a:endCxn id="52" idx="0"/>
              </p:cNvCxnSpPr>
              <p:nvPr/>
            </p:nvCxnSpPr>
            <p:spPr>
              <a:xfrm>
                <a:off x="2549324" y="1104120"/>
                <a:ext cx="5427" cy="911264"/>
              </a:xfrm>
              <a:prstGeom prst="line">
                <a:avLst/>
              </a:prstGeom>
            </p:spPr>
            <p:style>
              <a:lnRef idx="1">
                <a:schemeClr val="accent4"/>
              </a:lnRef>
              <a:fillRef idx="0">
                <a:schemeClr val="accent4"/>
              </a:fillRef>
              <a:effectRef idx="0">
                <a:schemeClr val="accent4"/>
              </a:effectRef>
              <a:fontRef idx="minor">
                <a:schemeClr val="tx1"/>
              </a:fontRef>
            </p:style>
          </p:cxnSp>
          <p:sp>
            <p:nvSpPr>
              <p:cNvPr id="44" name="矩形 43"/>
              <p:cNvSpPr/>
              <p:nvPr/>
            </p:nvSpPr>
            <p:spPr>
              <a:xfrm>
                <a:off x="1330975" y="708433"/>
                <a:ext cx="2436697" cy="39568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smtClean="0">
                    <a:latin typeface="+mj-ea"/>
                    <a:ea typeface="+mj-ea"/>
                  </a:rPr>
                  <a:t>视图 </a:t>
                </a:r>
                <a:r>
                  <a:rPr lang="en-US" altLang="zh-CN" dirty="0">
                    <a:latin typeface="+mj-ea"/>
                    <a:ea typeface="+mj-ea"/>
                  </a:rPr>
                  <a:t>| </a:t>
                </a:r>
                <a:r>
                  <a:rPr lang="zh-CN" altLang="en-US" dirty="0">
                    <a:latin typeface="+mj-ea"/>
                    <a:ea typeface="+mj-ea"/>
                  </a:rPr>
                  <a:t>存储过程 </a:t>
                </a:r>
                <a:r>
                  <a:rPr lang="en-US" altLang="zh-CN" dirty="0">
                    <a:latin typeface="+mj-ea"/>
                    <a:ea typeface="+mj-ea"/>
                  </a:rPr>
                  <a:t>| </a:t>
                </a:r>
                <a:r>
                  <a:rPr lang="zh-CN" altLang="en-US" dirty="0">
                    <a:latin typeface="+mj-ea"/>
                    <a:ea typeface="+mj-ea"/>
                  </a:rPr>
                  <a:t>函数</a:t>
                </a:r>
              </a:p>
            </p:txBody>
          </p:sp>
          <p:sp>
            <p:nvSpPr>
              <p:cNvPr id="45" name="线形标注 1 44"/>
              <p:cNvSpPr/>
              <p:nvPr/>
            </p:nvSpPr>
            <p:spPr>
              <a:xfrm>
                <a:off x="-49451" y="2189125"/>
                <a:ext cx="2249224" cy="760577"/>
              </a:xfrm>
              <a:prstGeom prst="borderCallout1">
                <a:avLst>
                  <a:gd name="adj1" fmla="val 46853"/>
                  <a:gd name="adj2" fmla="val 99203"/>
                  <a:gd name="adj3" fmla="val -17901"/>
                  <a:gd name="adj4" fmla="val 109224"/>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900" dirty="0">
                    <a:solidFill>
                      <a:srgbClr val="00B050"/>
                    </a:solidFill>
                    <a:latin typeface="+mj-ea"/>
                    <a:ea typeface="+mj-ea"/>
                  </a:rPr>
                  <a:t>&lt;</a:t>
                </a:r>
                <a:r>
                  <a:rPr lang="zh-CN" altLang="en-US" sz="900" dirty="0">
                    <a:solidFill>
                      <a:srgbClr val="00B050"/>
                    </a:solidFill>
                    <a:latin typeface="+mj-ea"/>
                    <a:ea typeface="+mj-ea"/>
                  </a:rPr>
                  <a:t> </a:t>
                </a:r>
                <a:r>
                  <a:rPr lang="en-US" altLang="zh-CN" sz="900" dirty="0">
                    <a:solidFill>
                      <a:srgbClr val="00B050"/>
                    </a:solidFill>
                    <a:latin typeface="+mj-ea"/>
                    <a:ea typeface="+mj-ea"/>
                  </a:rPr>
                  <a:t>[</a:t>
                </a:r>
                <a:r>
                  <a:rPr lang="zh-CN" altLang="en-US" sz="900" dirty="0">
                    <a:solidFill>
                      <a:srgbClr val="00B050"/>
                    </a:solidFill>
                    <a:latin typeface="+mj-ea"/>
                    <a:ea typeface="+mj-ea"/>
                  </a:rPr>
                  <a:t>视图</a:t>
                </a:r>
                <a:r>
                  <a:rPr lang="en-US" altLang="zh-CN" sz="900" dirty="0">
                    <a:solidFill>
                      <a:srgbClr val="00B050"/>
                    </a:solidFill>
                    <a:latin typeface="+mj-ea"/>
                    <a:ea typeface="+mj-ea"/>
                  </a:rPr>
                  <a:t>][</a:t>
                </a:r>
                <a:r>
                  <a:rPr lang="zh-CN" altLang="en-US" sz="900" dirty="0">
                    <a:solidFill>
                      <a:srgbClr val="00B050"/>
                    </a:solidFill>
                    <a:latin typeface="+mj-ea"/>
                    <a:ea typeface="+mj-ea"/>
                  </a:rPr>
                  <a:t>存储过程</a:t>
                </a:r>
                <a:r>
                  <a:rPr lang="en-US" altLang="zh-CN" sz="900" dirty="0">
                    <a:solidFill>
                      <a:srgbClr val="00B050"/>
                    </a:solidFill>
                    <a:latin typeface="+mj-ea"/>
                    <a:ea typeface="+mj-ea"/>
                  </a:rPr>
                  <a:t>][</a:t>
                </a:r>
                <a:r>
                  <a:rPr lang="zh-CN" altLang="en-US" sz="900" dirty="0">
                    <a:solidFill>
                      <a:srgbClr val="00B050"/>
                    </a:solidFill>
                    <a:latin typeface="+mj-ea"/>
                    <a:ea typeface="+mj-ea"/>
                  </a:rPr>
                  <a:t>函数</a:t>
                </a:r>
                <a:r>
                  <a:rPr lang="en-US" altLang="zh-CN" sz="900" dirty="0">
                    <a:solidFill>
                      <a:srgbClr val="00B050"/>
                    </a:solidFill>
                    <a:latin typeface="+mj-ea"/>
                    <a:ea typeface="+mj-ea"/>
                  </a:rPr>
                  <a:t>]</a:t>
                </a:r>
                <a:r>
                  <a:rPr lang="zh-CN" altLang="en-US" sz="900" dirty="0" smtClean="0">
                    <a:solidFill>
                      <a:srgbClr val="00B050"/>
                    </a:solidFill>
                    <a:latin typeface="+mj-ea"/>
                    <a:ea typeface="+mj-ea"/>
                  </a:rPr>
                  <a:t>编写模板</a:t>
                </a:r>
                <a:r>
                  <a:rPr lang="en-US" altLang="zh-CN" sz="900" dirty="0">
                    <a:solidFill>
                      <a:srgbClr val="00B050"/>
                    </a:solidFill>
                    <a:latin typeface="+mj-ea"/>
                    <a:ea typeface="+mj-ea"/>
                  </a:rPr>
                  <a:t>.</a:t>
                </a:r>
                <a:r>
                  <a:rPr lang="en-US" altLang="zh-CN" sz="900" dirty="0" err="1">
                    <a:solidFill>
                      <a:srgbClr val="00B050"/>
                    </a:solidFill>
                    <a:latin typeface="+mj-ea"/>
                    <a:ea typeface="+mj-ea"/>
                  </a:rPr>
                  <a:t>sql</a:t>
                </a:r>
                <a:r>
                  <a:rPr lang="en-US" altLang="zh-CN" sz="900" dirty="0">
                    <a:solidFill>
                      <a:srgbClr val="00B050"/>
                    </a:solidFill>
                    <a:latin typeface="+mj-ea"/>
                    <a:ea typeface="+mj-ea"/>
                  </a:rPr>
                  <a:t> &gt;</a:t>
                </a:r>
              </a:p>
              <a:p>
                <a:r>
                  <a:rPr lang="zh-CN" altLang="en-US" sz="900" dirty="0">
                    <a:solidFill>
                      <a:srgbClr val="FF0000"/>
                    </a:solidFill>
                    <a:latin typeface="+mj-ea"/>
                    <a:ea typeface="+mj-ea"/>
                  </a:rPr>
                  <a:t>编写需</a:t>
                </a:r>
                <a:r>
                  <a:rPr lang="zh-CN" altLang="en-US" sz="900" dirty="0" smtClean="0">
                    <a:solidFill>
                      <a:srgbClr val="FF0000"/>
                    </a:solidFill>
                    <a:latin typeface="+mj-ea"/>
                    <a:ea typeface="+mj-ea"/>
                  </a:rPr>
                  <a:t>参考</a:t>
                </a:r>
                <a:r>
                  <a:rPr lang="zh-CN" altLang="en-US" sz="900" dirty="0">
                    <a:solidFill>
                      <a:srgbClr val="FF0000"/>
                    </a:solidFill>
                    <a:latin typeface="+mj-ea"/>
                    <a:ea typeface="+mj-ea"/>
                  </a:rPr>
                  <a:t>：</a:t>
                </a:r>
                <a:endParaRPr lang="en-US" altLang="zh-CN" sz="900" dirty="0" smtClean="0">
                  <a:solidFill>
                    <a:srgbClr val="FF0000"/>
                  </a:solidFill>
                  <a:latin typeface="+mj-ea"/>
                  <a:ea typeface="+mj-ea"/>
                </a:endParaRPr>
              </a:p>
              <a:p>
                <a:r>
                  <a:rPr lang="en-US" altLang="zh-CN" sz="900" dirty="0" smtClean="0">
                    <a:solidFill>
                      <a:srgbClr val="00B050"/>
                    </a:solidFill>
                    <a:latin typeface="+mj-ea"/>
                    <a:ea typeface="+mj-ea"/>
                  </a:rPr>
                  <a:t>&lt;</a:t>
                </a:r>
                <a:r>
                  <a:rPr lang="zh-CN" altLang="en-US" sz="900" dirty="0" smtClean="0">
                    <a:solidFill>
                      <a:srgbClr val="00B050"/>
                    </a:solidFill>
                    <a:latin typeface="+mj-ea"/>
                    <a:ea typeface="+mj-ea"/>
                  </a:rPr>
                  <a:t> </a:t>
                </a:r>
                <a:r>
                  <a:rPr lang="en-US" altLang="zh-CN" sz="900" dirty="0" smtClean="0">
                    <a:solidFill>
                      <a:srgbClr val="00B050"/>
                    </a:solidFill>
                    <a:latin typeface="+mj-ea"/>
                    <a:ea typeface="+mj-ea"/>
                  </a:rPr>
                  <a:t>T-SQL</a:t>
                </a:r>
                <a:r>
                  <a:rPr lang="zh-CN" altLang="en-US" sz="900" dirty="0" smtClean="0">
                    <a:solidFill>
                      <a:srgbClr val="00B050"/>
                    </a:solidFill>
                    <a:latin typeface="+mj-ea"/>
                    <a:ea typeface="+mj-ea"/>
                  </a:rPr>
                  <a:t>编写</a:t>
                </a:r>
                <a:r>
                  <a:rPr lang="zh-CN" altLang="en-US" sz="900" dirty="0">
                    <a:solidFill>
                      <a:srgbClr val="00B050"/>
                    </a:solidFill>
                    <a:latin typeface="+mj-ea"/>
                    <a:ea typeface="+mj-ea"/>
                  </a:rPr>
                  <a:t>规范与注意事项</a:t>
                </a:r>
                <a:r>
                  <a:rPr lang="en-US" altLang="zh-CN" sz="900" dirty="0">
                    <a:solidFill>
                      <a:srgbClr val="00B050"/>
                    </a:solidFill>
                    <a:latin typeface="+mj-ea"/>
                    <a:ea typeface="+mj-ea"/>
                  </a:rPr>
                  <a:t>.</a:t>
                </a:r>
                <a:r>
                  <a:rPr lang="en-US" altLang="zh-CN" sz="900" dirty="0" err="1">
                    <a:solidFill>
                      <a:srgbClr val="00B050"/>
                    </a:solidFill>
                    <a:latin typeface="+mj-ea"/>
                    <a:ea typeface="+mj-ea"/>
                  </a:rPr>
                  <a:t>docx</a:t>
                </a:r>
                <a:r>
                  <a:rPr lang="en-US" altLang="zh-CN" sz="900" dirty="0">
                    <a:solidFill>
                      <a:srgbClr val="00B050"/>
                    </a:solidFill>
                    <a:latin typeface="+mj-ea"/>
                    <a:ea typeface="+mj-ea"/>
                  </a:rPr>
                  <a:t> </a:t>
                </a:r>
                <a:r>
                  <a:rPr lang="en-US" altLang="zh-CN" sz="900" dirty="0" smtClean="0">
                    <a:solidFill>
                      <a:srgbClr val="00B050"/>
                    </a:solidFill>
                    <a:latin typeface="+mj-ea"/>
                    <a:ea typeface="+mj-ea"/>
                  </a:rPr>
                  <a:t>&gt;</a:t>
                </a:r>
              </a:p>
              <a:p>
                <a:r>
                  <a:rPr lang="en-US" altLang="zh-CN" sz="900" dirty="0" smtClean="0">
                    <a:solidFill>
                      <a:srgbClr val="00B050"/>
                    </a:solidFill>
                    <a:latin typeface="+mj-ea"/>
                    <a:ea typeface="+mj-ea"/>
                  </a:rPr>
                  <a:t>&lt;</a:t>
                </a:r>
                <a:r>
                  <a:rPr lang="zh-CN" altLang="en-US" sz="900" dirty="0" smtClean="0">
                    <a:solidFill>
                      <a:srgbClr val="00B050"/>
                    </a:solidFill>
                    <a:latin typeface="+mj-ea"/>
                    <a:ea typeface="+mj-ea"/>
                  </a:rPr>
                  <a:t> </a:t>
                </a:r>
                <a:r>
                  <a:rPr lang="en-US" altLang="zh-CN" sz="900" dirty="0">
                    <a:solidFill>
                      <a:srgbClr val="00B050"/>
                    </a:solidFill>
                    <a:latin typeface="+mj-ea"/>
                    <a:ea typeface="+mj-ea"/>
                  </a:rPr>
                  <a:t>T-SQL</a:t>
                </a:r>
                <a:r>
                  <a:rPr lang="zh-CN" altLang="en-US" sz="900" dirty="0">
                    <a:solidFill>
                      <a:srgbClr val="00B050"/>
                    </a:solidFill>
                    <a:latin typeface="+mj-ea"/>
                    <a:ea typeface="+mj-ea"/>
                  </a:rPr>
                  <a:t>书写规范文档</a:t>
                </a:r>
                <a:r>
                  <a:rPr lang="en-US" altLang="zh-CN" sz="900" dirty="0">
                    <a:solidFill>
                      <a:srgbClr val="00B050"/>
                    </a:solidFill>
                    <a:latin typeface="+mj-ea"/>
                    <a:ea typeface="+mj-ea"/>
                  </a:rPr>
                  <a:t>.</a:t>
                </a:r>
                <a:r>
                  <a:rPr lang="en-US" altLang="zh-CN" sz="900" dirty="0" err="1">
                    <a:solidFill>
                      <a:srgbClr val="00B050"/>
                    </a:solidFill>
                    <a:latin typeface="+mj-ea"/>
                    <a:ea typeface="+mj-ea"/>
                  </a:rPr>
                  <a:t>docx</a:t>
                </a:r>
                <a:r>
                  <a:rPr lang="en-US" altLang="zh-CN" sz="900" dirty="0">
                    <a:solidFill>
                      <a:srgbClr val="00B050"/>
                    </a:solidFill>
                    <a:latin typeface="+mj-ea"/>
                    <a:ea typeface="+mj-ea"/>
                  </a:rPr>
                  <a:t> </a:t>
                </a:r>
                <a:r>
                  <a:rPr lang="en-US" altLang="zh-CN" sz="900" dirty="0" smtClean="0">
                    <a:solidFill>
                      <a:srgbClr val="00B050"/>
                    </a:solidFill>
                    <a:latin typeface="+mj-ea"/>
                    <a:ea typeface="+mj-ea"/>
                  </a:rPr>
                  <a:t>&gt;</a:t>
                </a:r>
                <a:endParaRPr lang="zh-CN" altLang="en-US" sz="900" dirty="0">
                  <a:solidFill>
                    <a:srgbClr val="00B050"/>
                  </a:solidFill>
                  <a:latin typeface="+mj-ea"/>
                  <a:ea typeface="+mj-ea"/>
                </a:endParaRPr>
              </a:p>
            </p:txBody>
          </p:sp>
          <p:sp>
            <p:nvSpPr>
              <p:cNvPr id="46" name="流程图: 决策 45"/>
              <p:cNvSpPr/>
              <p:nvPr/>
            </p:nvSpPr>
            <p:spPr>
              <a:xfrm>
                <a:off x="2273150" y="2538096"/>
                <a:ext cx="576064"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48" name="肘形连接符 47"/>
              <p:cNvCxnSpPr>
                <a:stCxn id="46" idx="3"/>
                <a:endCxn id="52" idx="3"/>
              </p:cNvCxnSpPr>
              <p:nvPr/>
            </p:nvCxnSpPr>
            <p:spPr>
              <a:xfrm flipH="1" flipV="1">
                <a:off x="2791444" y="2148784"/>
                <a:ext cx="57770" cy="659056"/>
              </a:xfrm>
              <a:prstGeom prst="bentConnector3">
                <a:avLst>
                  <a:gd name="adj1" fmla="val -395707"/>
                </a:avLst>
              </a:prstGeom>
              <a:ln>
                <a:tailEnd type="arrow"/>
              </a:ln>
            </p:spPr>
            <p:style>
              <a:lnRef idx="1">
                <a:schemeClr val="accent2"/>
              </a:lnRef>
              <a:fillRef idx="0">
                <a:schemeClr val="accent2"/>
              </a:fillRef>
              <a:effectRef idx="0">
                <a:schemeClr val="accent2"/>
              </a:effectRef>
              <a:fontRef idx="minor">
                <a:schemeClr val="tx1"/>
              </a:fontRef>
            </p:style>
          </p:cxnSp>
          <p:sp>
            <p:nvSpPr>
              <p:cNvPr id="49" name="矩形 48"/>
              <p:cNvSpPr/>
              <p:nvPr/>
            </p:nvSpPr>
            <p:spPr>
              <a:xfrm>
                <a:off x="3056093" y="2296108"/>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50" name="线形标注 1 49"/>
              <p:cNvSpPr/>
              <p:nvPr/>
            </p:nvSpPr>
            <p:spPr>
              <a:xfrm>
                <a:off x="-49451" y="1147319"/>
                <a:ext cx="1558379" cy="972558"/>
              </a:xfrm>
              <a:prstGeom prst="borderCallout1">
                <a:avLst>
                  <a:gd name="adj1" fmla="val 41985"/>
                  <a:gd name="adj2" fmla="val 99616"/>
                  <a:gd name="adj3" fmla="val -7482"/>
                  <a:gd name="adj4" fmla="val 135874"/>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a:solidFill>
                      <a:schemeClr val="tx1"/>
                    </a:solidFill>
                    <a:latin typeface="+mj-ea"/>
                    <a:ea typeface="+mj-ea"/>
                  </a:rPr>
                  <a:t>a) </a:t>
                </a:r>
                <a:r>
                  <a:rPr lang="en-US" altLang="zh-CN" sz="1000" dirty="0">
                    <a:solidFill>
                      <a:srgbClr val="FF0000"/>
                    </a:solidFill>
                    <a:latin typeface="+mj-ea"/>
                    <a:ea typeface="+mj-ea"/>
                  </a:rPr>
                  <a:t>sp1</a:t>
                </a:r>
                <a:r>
                  <a:rPr lang="zh-CN" altLang="en-US" sz="1000" dirty="0">
                    <a:solidFill>
                      <a:srgbClr val="FF0000"/>
                    </a:solidFill>
                    <a:latin typeface="+mj-ea"/>
                    <a:ea typeface="+mj-ea"/>
                  </a:rPr>
                  <a:t>用于功能处理</a:t>
                </a:r>
                <a:endParaRPr lang="en-US" altLang="zh-CN" sz="1000" dirty="0">
                  <a:solidFill>
                    <a:srgbClr val="FF0000"/>
                  </a:solidFill>
                  <a:latin typeface="+mj-ea"/>
                  <a:ea typeface="+mj-ea"/>
                </a:endParaRPr>
              </a:p>
              <a:p>
                <a:r>
                  <a:rPr lang="en-US" altLang="zh-CN" sz="1000" dirty="0">
                    <a:solidFill>
                      <a:schemeClr val="tx1"/>
                    </a:solidFill>
                    <a:latin typeface="+mj-ea"/>
                    <a:ea typeface="+mj-ea"/>
                  </a:rPr>
                  <a:t>b) </a:t>
                </a:r>
                <a:r>
                  <a:rPr lang="en-US" altLang="zh-CN" sz="1000" dirty="0">
                    <a:solidFill>
                      <a:srgbClr val="FF0000"/>
                    </a:solidFill>
                    <a:latin typeface="+mj-ea"/>
                    <a:ea typeface="+mj-ea"/>
                  </a:rPr>
                  <a:t>sp2</a:t>
                </a:r>
                <a:r>
                  <a:rPr lang="zh-CN" altLang="en-US" sz="1000" dirty="0">
                    <a:solidFill>
                      <a:srgbClr val="FF0000"/>
                    </a:solidFill>
                    <a:latin typeface="+mj-ea"/>
                    <a:ea typeface="+mj-ea"/>
                  </a:rPr>
                  <a:t>只用删除、插入、更新特定某个表数据</a:t>
                </a:r>
                <a:endParaRPr lang="en-US" altLang="zh-CN" sz="1000" dirty="0">
                  <a:solidFill>
                    <a:srgbClr val="FF0000"/>
                  </a:solidFill>
                  <a:latin typeface="+mj-ea"/>
                  <a:ea typeface="+mj-ea"/>
                </a:endParaRPr>
              </a:p>
              <a:p>
                <a:r>
                  <a:rPr lang="en-US" altLang="zh-CN" sz="1000" dirty="0">
                    <a:solidFill>
                      <a:schemeClr val="tx1"/>
                    </a:solidFill>
                    <a:latin typeface="+mj-ea"/>
                    <a:ea typeface="+mj-ea"/>
                  </a:rPr>
                  <a:t>c</a:t>
                </a:r>
                <a:r>
                  <a:rPr lang="en-US" altLang="zh-CN" sz="1000" dirty="0" smtClean="0">
                    <a:solidFill>
                      <a:schemeClr val="tx1"/>
                    </a:solidFill>
                    <a:latin typeface="+mj-ea"/>
                    <a:ea typeface="+mj-ea"/>
                  </a:rPr>
                  <a:t>) </a:t>
                </a:r>
                <a:r>
                  <a:rPr lang="en-US" altLang="zh-CN" sz="1000" dirty="0" err="1">
                    <a:solidFill>
                      <a:srgbClr val="FF0000"/>
                    </a:solidFill>
                    <a:latin typeface="+mj-ea"/>
                    <a:ea typeface="+mj-ea"/>
                  </a:rPr>
                  <a:t>s</a:t>
                </a:r>
                <a:r>
                  <a:rPr lang="en-US" altLang="zh-CN" sz="1000" dirty="0" err="1" smtClean="0">
                    <a:solidFill>
                      <a:srgbClr val="FF0000"/>
                    </a:solidFill>
                    <a:latin typeface="+mj-ea"/>
                    <a:ea typeface="+mj-ea"/>
                  </a:rPr>
                  <a:t>pb</a:t>
                </a:r>
                <a:r>
                  <a:rPr lang="zh-CN" altLang="en-US" sz="1000" dirty="0">
                    <a:solidFill>
                      <a:srgbClr val="FF0000"/>
                    </a:solidFill>
                    <a:latin typeface="+mj-ea"/>
                    <a:ea typeface="+mj-ea"/>
                  </a:rPr>
                  <a:t>用于数据库作业</a:t>
                </a:r>
                <a:endParaRPr lang="en-US" altLang="zh-CN" sz="1000" dirty="0">
                  <a:solidFill>
                    <a:srgbClr val="FF0000"/>
                  </a:solidFill>
                  <a:latin typeface="+mj-ea"/>
                  <a:ea typeface="+mj-ea"/>
                </a:endParaRPr>
              </a:p>
              <a:p>
                <a:r>
                  <a:rPr lang="en-US" altLang="zh-CN" sz="1000" dirty="0" smtClean="0">
                    <a:solidFill>
                      <a:schemeClr val="tx1"/>
                    </a:solidFill>
                    <a:latin typeface="+mj-ea"/>
                    <a:ea typeface="+mj-ea"/>
                  </a:rPr>
                  <a:t>d) </a:t>
                </a:r>
                <a:r>
                  <a:rPr lang="en-US" altLang="zh-CN" sz="1000" dirty="0" smtClean="0">
                    <a:solidFill>
                      <a:srgbClr val="FF0000"/>
                    </a:solidFill>
                    <a:latin typeface="+mj-ea"/>
                    <a:ea typeface="+mj-ea"/>
                  </a:rPr>
                  <a:t>sp1</a:t>
                </a:r>
                <a:r>
                  <a:rPr lang="zh-CN" altLang="en-US" sz="1000" dirty="0">
                    <a:solidFill>
                      <a:srgbClr val="FF0000"/>
                    </a:solidFill>
                    <a:latin typeface="+mj-ea"/>
                    <a:ea typeface="+mj-ea"/>
                  </a:rPr>
                  <a:t>可调用</a:t>
                </a:r>
                <a:r>
                  <a:rPr lang="en-US" altLang="zh-CN" sz="1000" dirty="0">
                    <a:solidFill>
                      <a:srgbClr val="FF0000"/>
                    </a:solidFill>
                    <a:latin typeface="+mj-ea"/>
                    <a:ea typeface="+mj-ea"/>
                  </a:rPr>
                  <a:t>sp2</a:t>
                </a:r>
                <a:r>
                  <a:rPr lang="zh-CN" altLang="en-US" sz="1000" dirty="0">
                    <a:solidFill>
                      <a:srgbClr val="FF0000"/>
                    </a:solidFill>
                    <a:latin typeface="+mj-ea"/>
                    <a:ea typeface="+mj-ea"/>
                  </a:rPr>
                  <a:t>，</a:t>
                </a:r>
                <a:r>
                  <a:rPr lang="en-US" altLang="zh-CN" sz="1000" dirty="0">
                    <a:solidFill>
                      <a:srgbClr val="FF0000"/>
                    </a:solidFill>
                    <a:latin typeface="+mj-ea"/>
                    <a:ea typeface="+mj-ea"/>
                  </a:rPr>
                  <a:t>sp2</a:t>
                </a:r>
                <a:r>
                  <a:rPr lang="zh-CN" altLang="en-US" sz="1000" dirty="0">
                    <a:solidFill>
                      <a:srgbClr val="FF0000"/>
                    </a:solidFill>
                    <a:latin typeface="+mj-ea"/>
                    <a:ea typeface="+mj-ea"/>
                  </a:rPr>
                  <a:t>不可调用</a:t>
                </a:r>
                <a:r>
                  <a:rPr lang="en-US" altLang="zh-CN" sz="1000" dirty="0">
                    <a:solidFill>
                      <a:srgbClr val="FF0000"/>
                    </a:solidFill>
                    <a:latin typeface="+mj-ea"/>
                    <a:ea typeface="+mj-ea"/>
                  </a:rPr>
                  <a:t>sp1</a:t>
                </a:r>
                <a:endParaRPr lang="zh-CN" altLang="en-US" sz="1000" dirty="0">
                  <a:solidFill>
                    <a:srgbClr val="FF0000"/>
                  </a:solidFill>
                  <a:latin typeface="+mj-ea"/>
                  <a:ea typeface="+mj-ea"/>
                </a:endParaRPr>
              </a:p>
            </p:txBody>
          </p:sp>
          <p:sp>
            <p:nvSpPr>
              <p:cNvPr id="52" name="矩形 51"/>
              <p:cNvSpPr/>
              <p:nvPr/>
            </p:nvSpPr>
            <p:spPr>
              <a:xfrm>
                <a:off x="2318058" y="2015384"/>
                <a:ext cx="473386"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编写</a:t>
                </a:r>
              </a:p>
            </p:txBody>
          </p:sp>
          <p:sp>
            <p:nvSpPr>
              <p:cNvPr id="53" name="矩形 52"/>
              <p:cNvSpPr/>
              <p:nvPr/>
            </p:nvSpPr>
            <p:spPr>
              <a:xfrm>
                <a:off x="2552037" y="1586923"/>
                <a:ext cx="504056"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dirty="0">
                  <a:latin typeface="+mj-ea"/>
                  <a:ea typeface="+mj-ea"/>
                </a:endParaRPr>
              </a:p>
            </p:txBody>
          </p:sp>
          <p:sp>
            <p:nvSpPr>
              <p:cNvPr id="94" name="矩形 93"/>
              <p:cNvSpPr/>
              <p:nvPr/>
            </p:nvSpPr>
            <p:spPr>
              <a:xfrm>
                <a:off x="2062021" y="1433207"/>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调整</a:t>
                </a:r>
              </a:p>
            </p:txBody>
          </p:sp>
          <p:cxnSp>
            <p:nvCxnSpPr>
              <p:cNvPr id="14340" name="直接连接符 14339"/>
              <p:cNvCxnSpPr>
                <a:stCxn id="52" idx="2"/>
                <a:endCxn id="46" idx="0"/>
              </p:cNvCxnSpPr>
              <p:nvPr/>
            </p:nvCxnSpPr>
            <p:spPr>
              <a:xfrm>
                <a:off x="2554751" y="2282184"/>
                <a:ext cx="6431" cy="255912"/>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46" idx="2"/>
              </p:cNvCxnSpPr>
              <p:nvPr/>
            </p:nvCxnSpPr>
            <p:spPr>
              <a:xfrm flipH="1">
                <a:off x="2549323" y="3077584"/>
                <a:ext cx="11859" cy="332653"/>
              </a:xfrm>
              <a:prstGeom prst="line">
                <a:avLst/>
              </a:prstGeom>
            </p:spPr>
            <p:style>
              <a:lnRef idx="1">
                <a:schemeClr val="accent4"/>
              </a:lnRef>
              <a:fillRef idx="0">
                <a:schemeClr val="accent4"/>
              </a:fillRef>
              <a:effectRef idx="0">
                <a:schemeClr val="accent4"/>
              </a:effectRef>
              <a:fontRef idx="minor">
                <a:schemeClr val="tx1"/>
              </a:fontRef>
            </p:style>
          </p:cxnSp>
          <p:sp>
            <p:nvSpPr>
              <p:cNvPr id="106" name="矩形 105"/>
              <p:cNvSpPr/>
              <p:nvPr/>
            </p:nvSpPr>
            <p:spPr>
              <a:xfrm>
                <a:off x="3829813" y="708433"/>
                <a:ext cx="1192580" cy="39568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a:latin typeface="+mj-ea"/>
                    <a:ea typeface="+mj-ea"/>
                  </a:rPr>
                  <a:t>表 </a:t>
                </a:r>
                <a:r>
                  <a:rPr lang="en-US" altLang="zh-CN" dirty="0">
                    <a:latin typeface="+mj-ea"/>
                    <a:ea typeface="+mj-ea"/>
                  </a:rPr>
                  <a:t>| </a:t>
                </a:r>
                <a:r>
                  <a:rPr lang="zh-CN" altLang="en-US" dirty="0" smtClean="0">
                    <a:latin typeface="+mj-ea"/>
                    <a:ea typeface="+mj-ea"/>
                  </a:rPr>
                  <a:t>字段</a:t>
                </a:r>
                <a:endParaRPr lang="zh-CN" altLang="en-US" dirty="0">
                  <a:latin typeface="+mj-ea"/>
                  <a:ea typeface="+mj-ea"/>
                </a:endParaRPr>
              </a:p>
            </p:txBody>
          </p:sp>
          <p:sp>
            <p:nvSpPr>
              <p:cNvPr id="126" name="矩形 125"/>
              <p:cNvSpPr/>
              <p:nvPr/>
            </p:nvSpPr>
            <p:spPr>
              <a:xfrm>
                <a:off x="4432280" y="1241322"/>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下</a:t>
                </a:r>
                <a:r>
                  <a:rPr lang="zh-CN" altLang="en-US" sz="1100" dirty="0" smtClean="0">
                    <a:latin typeface="+mj-ea"/>
                    <a:ea typeface="+mj-ea"/>
                  </a:rPr>
                  <a:t>线</a:t>
                </a:r>
                <a:endParaRPr lang="zh-CN" altLang="en-US" dirty="0">
                  <a:latin typeface="+mj-ea"/>
                  <a:ea typeface="+mj-ea"/>
                </a:endParaRPr>
              </a:p>
            </p:txBody>
          </p:sp>
          <p:cxnSp>
            <p:nvCxnSpPr>
              <p:cNvPr id="127" name="直接连接符 126"/>
              <p:cNvCxnSpPr/>
              <p:nvPr/>
            </p:nvCxnSpPr>
            <p:spPr>
              <a:xfrm>
                <a:off x="4422223" y="1111095"/>
                <a:ext cx="10057" cy="903224"/>
              </a:xfrm>
              <a:prstGeom prst="line">
                <a:avLst/>
              </a:prstGeom>
            </p:spPr>
            <p:style>
              <a:lnRef idx="1">
                <a:schemeClr val="accent4"/>
              </a:lnRef>
              <a:fillRef idx="0">
                <a:schemeClr val="accent4"/>
              </a:fillRef>
              <a:effectRef idx="0">
                <a:schemeClr val="accent4"/>
              </a:effectRef>
              <a:fontRef idx="minor">
                <a:schemeClr val="tx1"/>
              </a:fontRef>
            </p:style>
          </p:cxnSp>
          <p:sp>
            <p:nvSpPr>
              <p:cNvPr id="128" name="矩形 127"/>
              <p:cNvSpPr/>
              <p:nvPr/>
            </p:nvSpPr>
            <p:spPr>
              <a:xfrm>
                <a:off x="4427251" y="1585858"/>
                <a:ext cx="504056"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上线</a:t>
                </a:r>
                <a:endParaRPr lang="zh-CN" altLang="en-US" dirty="0">
                  <a:latin typeface="+mj-ea"/>
                  <a:ea typeface="+mj-ea"/>
                </a:endParaRPr>
              </a:p>
            </p:txBody>
          </p:sp>
          <p:sp>
            <p:nvSpPr>
              <p:cNvPr id="129" name="矩形 128"/>
              <p:cNvSpPr/>
              <p:nvPr/>
            </p:nvSpPr>
            <p:spPr>
              <a:xfrm>
                <a:off x="3955446" y="1422577"/>
                <a:ext cx="466777" cy="2668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a:latin typeface="+mj-ea"/>
                    <a:ea typeface="+mj-ea"/>
                  </a:rPr>
                  <a:t>调整</a:t>
                </a:r>
              </a:p>
            </p:txBody>
          </p:sp>
          <p:sp>
            <p:nvSpPr>
              <p:cNvPr id="138" name="流程图: 决策 137"/>
              <p:cNvSpPr/>
              <p:nvPr/>
            </p:nvSpPr>
            <p:spPr>
              <a:xfrm>
                <a:off x="4144248" y="2533775"/>
                <a:ext cx="576064" cy="539488"/>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审核</a:t>
                </a:r>
              </a:p>
            </p:txBody>
          </p:sp>
          <p:cxnSp>
            <p:nvCxnSpPr>
              <p:cNvPr id="139" name="肘形连接符 138"/>
              <p:cNvCxnSpPr>
                <a:stCxn id="138" idx="1"/>
                <a:endCxn id="141" idx="1"/>
              </p:cNvCxnSpPr>
              <p:nvPr/>
            </p:nvCxnSpPr>
            <p:spPr>
              <a:xfrm rot="10800000" flipH="1">
                <a:off x="4144248" y="2143895"/>
                <a:ext cx="41282" cy="659625"/>
              </a:xfrm>
              <a:prstGeom prst="bentConnector3">
                <a:avLst>
                  <a:gd name="adj1" fmla="val -553752"/>
                </a:avLst>
              </a:prstGeom>
              <a:ln>
                <a:tailEnd type="arrow"/>
              </a:ln>
            </p:spPr>
            <p:style>
              <a:lnRef idx="1">
                <a:schemeClr val="accent2"/>
              </a:lnRef>
              <a:fillRef idx="0">
                <a:schemeClr val="accent2"/>
              </a:fillRef>
              <a:effectRef idx="0">
                <a:schemeClr val="accent2"/>
              </a:effectRef>
              <a:fontRef idx="minor">
                <a:schemeClr val="tx1"/>
              </a:fontRef>
            </p:style>
          </p:cxnSp>
          <p:sp>
            <p:nvSpPr>
              <p:cNvPr id="140" name="矩形 139"/>
              <p:cNvSpPr/>
              <p:nvPr/>
            </p:nvSpPr>
            <p:spPr>
              <a:xfrm>
                <a:off x="3907831" y="2283205"/>
                <a:ext cx="252028" cy="25591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smtClean="0">
                    <a:latin typeface="+mj-ea"/>
                    <a:ea typeface="+mj-ea"/>
                  </a:rPr>
                  <a:t>否</a:t>
                </a:r>
                <a:endParaRPr lang="zh-CN" altLang="en-US" dirty="0">
                  <a:latin typeface="+mj-ea"/>
                  <a:ea typeface="+mj-ea"/>
                </a:endParaRPr>
              </a:p>
            </p:txBody>
          </p:sp>
          <p:sp>
            <p:nvSpPr>
              <p:cNvPr id="141" name="矩形 140"/>
              <p:cNvSpPr/>
              <p:nvPr/>
            </p:nvSpPr>
            <p:spPr>
              <a:xfrm>
                <a:off x="4185530" y="2010494"/>
                <a:ext cx="473386" cy="266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100" dirty="0">
                    <a:latin typeface="+mj-ea"/>
                    <a:ea typeface="+mj-ea"/>
                  </a:rPr>
                  <a:t>编写</a:t>
                </a:r>
              </a:p>
            </p:txBody>
          </p:sp>
          <p:cxnSp>
            <p:nvCxnSpPr>
              <p:cNvPr id="142" name="直接连接符 141"/>
              <p:cNvCxnSpPr>
                <a:stCxn id="141" idx="2"/>
                <a:endCxn id="138" idx="0"/>
              </p:cNvCxnSpPr>
              <p:nvPr/>
            </p:nvCxnSpPr>
            <p:spPr>
              <a:xfrm>
                <a:off x="4422223" y="2277294"/>
                <a:ext cx="10057" cy="256481"/>
              </a:xfrm>
              <a:prstGeom prst="line">
                <a:avLst/>
              </a:prstGeom>
            </p:spPr>
            <p:style>
              <a:lnRef idx="1">
                <a:schemeClr val="accent4"/>
              </a:lnRef>
              <a:fillRef idx="0">
                <a:schemeClr val="accent4"/>
              </a:fillRef>
              <a:effectRef idx="0">
                <a:schemeClr val="accent4"/>
              </a:effectRef>
              <a:fontRef idx="minor">
                <a:schemeClr val="tx1"/>
              </a:fontRef>
            </p:style>
          </p:cxnSp>
          <p:sp>
            <p:nvSpPr>
              <p:cNvPr id="164" name="线形标注 1 163"/>
              <p:cNvSpPr/>
              <p:nvPr/>
            </p:nvSpPr>
            <p:spPr>
              <a:xfrm>
                <a:off x="5213683" y="1089591"/>
                <a:ext cx="1102829" cy="954032"/>
              </a:xfrm>
              <a:prstGeom prst="borderCallout1">
                <a:avLst>
                  <a:gd name="adj1" fmla="val 52383"/>
                  <a:gd name="adj2" fmla="val -453"/>
                  <a:gd name="adj3" fmla="val -1536"/>
                  <a:gd name="adj4" fmla="val -26960"/>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表命名的数字只可以</a:t>
                </a:r>
                <a:r>
                  <a:rPr lang="en-US" altLang="zh-CN" sz="1000" dirty="0" smtClean="0">
                    <a:solidFill>
                      <a:srgbClr val="FF0000"/>
                    </a:solidFill>
                    <a:latin typeface="+mj-ea"/>
                    <a:ea typeface="+mj-ea"/>
                  </a:rPr>
                  <a:t>(YYYYMM:201401)</a:t>
                </a:r>
                <a:r>
                  <a:rPr lang="zh-CN" altLang="en-US" sz="1000" dirty="0" smtClean="0">
                    <a:solidFill>
                      <a:srgbClr val="FF0000"/>
                    </a:solidFill>
                    <a:latin typeface="+mj-ea"/>
                    <a:ea typeface="+mj-ea"/>
                  </a:rPr>
                  <a:t>形式出现</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zh-CN" altLang="en-US" sz="1000" dirty="0" smtClean="0">
                    <a:solidFill>
                      <a:srgbClr val="FF0000"/>
                    </a:solidFill>
                    <a:latin typeface="+mj-ea"/>
                    <a:ea typeface="+mj-ea"/>
                  </a:rPr>
                  <a:t>字段</a:t>
                </a:r>
                <a:r>
                  <a:rPr lang="zh-CN" altLang="en-US" sz="1000" dirty="0">
                    <a:solidFill>
                      <a:srgbClr val="FF0000"/>
                    </a:solidFill>
                    <a:latin typeface="+mj-ea"/>
                    <a:ea typeface="+mj-ea"/>
                  </a:rPr>
                  <a:t>命名不可出现</a:t>
                </a:r>
                <a:r>
                  <a:rPr lang="zh-CN" altLang="en-US" sz="1000" dirty="0" smtClean="0">
                    <a:solidFill>
                      <a:srgbClr val="FF0000"/>
                    </a:solidFill>
                    <a:latin typeface="+mj-ea"/>
                    <a:ea typeface="+mj-ea"/>
                  </a:rPr>
                  <a:t>下划线</a:t>
                </a:r>
                <a:r>
                  <a:rPr lang="en-US" altLang="zh-CN" sz="1000" dirty="0" smtClean="0">
                    <a:solidFill>
                      <a:srgbClr val="FF0000"/>
                    </a:solidFill>
                    <a:latin typeface="+mj-ea"/>
                    <a:ea typeface="+mj-ea"/>
                  </a:rPr>
                  <a:t>(_)</a:t>
                </a:r>
                <a:endParaRPr lang="zh-CN" altLang="en-US" sz="1000" dirty="0">
                  <a:solidFill>
                    <a:srgbClr val="FF0000"/>
                  </a:solidFill>
                  <a:latin typeface="+mj-ea"/>
                  <a:ea typeface="+mj-ea"/>
                </a:endParaRPr>
              </a:p>
            </p:txBody>
          </p:sp>
          <p:sp>
            <p:nvSpPr>
              <p:cNvPr id="165" name="线形标注 1 164"/>
              <p:cNvSpPr/>
              <p:nvPr/>
            </p:nvSpPr>
            <p:spPr>
              <a:xfrm>
                <a:off x="5177723" y="2405534"/>
                <a:ext cx="1138789" cy="624025"/>
              </a:xfrm>
              <a:prstGeom prst="borderCallout1">
                <a:avLst>
                  <a:gd name="adj1" fmla="val 44035"/>
                  <a:gd name="adj2" fmla="val 1149"/>
                  <a:gd name="adj3" fmla="val -37695"/>
                  <a:gd name="adj4" fmla="val -46408"/>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altLang="zh-CN" sz="1000" dirty="0" smtClean="0">
                    <a:solidFill>
                      <a:schemeClr val="tx1"/>
                    </a:solidFill>
                    <a:latin typeface="+mj-ea"/>
                    <a:ea typeface="+mj-ea"/>
                  </a:rPr>
                  <a:t>a) </a:t>
                </a:r>
                <a:r>
                  <a:rPr lang="zh-CN" altLang="en-US" sz="1000" dirty="0" smtClean="0">
                    <a:solidFill>
                      <a:srgbClr val="FF0000"/>
                    </a:solidFill>
                    <a:latin typeface="+mj-ea"/>
                    <a:ea typeface="+mj-ea"/>
                  </a:rPr>
                  <a:t>无</a:t>
                </a:r>
                <a:r>
                  <a:rPr lang="zh-CN" altLang="en-US" sz="1000" dirty="0">
                    <a:solidFill>
                      <a:srgbClr val="FF0000"/>
                    </a:solidFill>
                    <a:latin typeface="+mj-ea"/>
                    <a:ea typeface="+mj-ea"/>
                  </a:rPr>
                  <a:t>编写</a:t>
                </a:r>
                <a:r>
                  <a:rPr lang="zh-CN" altLang="en-US" sz="1000" dirty="0" smtClean="0">
                    <a:solidFill>
                      <a:srgbClr val="FF0000"/>
                    </a:solidFill>
                    <a:latin typeface="+mj-ea"/>
                    <a:ea typeface="+mj-ea"/>
                  </a:rPr>
                  <a:t>模板</a:t>
                </a:r>
                <a:r>
                  <a:rPr lang="zh-CN" altLang="en-US" sz="1000" dirty="0">
                    <a:solidFill>
                      <a:srgbClr val="FF0000"/>
                    </a:solidFill>
                    <a:latin typeface="+mj-ea"/>
                    <a:ea typeface="+mj-ea"/>
                  </a:rPr>
                  <a:t>，</a:t>
                </a:r>
                <a:r>
                  <a:rPr lang="zh-CN" altLang="en-US" sz="1000" dirty="0" smtClean="0">
                    <a:solidFill>
                      <a:srgbClr val="FF0000"/>
                    </a:solidFill>
                    <a:latin typeface="+mj-ea"/>
                    <a:ea typeface="+mj-ea"/>
                  </a:rPr>
                  <a:t>按日常编写即可</a:t>
                </a:r>
                <a:endParaRPr lang="en-US" altLang="zh-CN" sz="1000" dirty="0" smtClean="0">
                  <a:solidFill>
                    <a:srgbClr val="FF0000"/>
                  </a:solidFill>
                  <a:latin typeface="+mj-ea"/>
                  <a:ea typeface="+mj-ea"/>
                </a:endParaRPr>
              </a:p>
              <a:p>
                <a:r>
                  <a:rPr lang="en-US" altLang="zh-CN" sz="1000" dirty="0" smtClean="0">
                    <a:solidFill>
                      <a:schemeClr val="tx1"/>
                    </a:solidFill>
                    <a:latin typeface="+mj-ea"/>
                    <a:ea typeface="+mj-ea"/>
                  </a:rPr>
                  <a:t>b) </a:t>
                </a:r>
                <a:r>
                  <a:rPr lang="zh-CN" altLang="en-US" sz="1000" dirty="0" smtClean="0">
                    <a:solidFill>
                      <a:srgbClr val="FF0000"/>
                    </a:solidFill>
                    <a:latin typeface="+mj-ea"/>
                    <a:ea typeface="+mj-ea"/>
                  </a:rPr>
                  <a:t>必须添加字段描述</a:t>
                </a:r>
                <a:endParaRPr lang="zh-CN" altLang="en-US" sz="1000" dirty="0">
                  <a:solidFill>
                    <a:srgbClr val="FF0000"/>
                  </a:solidFill>
                  <a:latin typeface="+mj-ea"/>
                  <a:ea typeface="+mj-ea"/>
                </a:endParaRPr>
              </a:p>
            </p:txBody>
          </p:sp>
          <p:cxnSp>
            <p:nvCxnSpPr>
              <p:cNvPr id="174" name="直接连接符 173"/>
              <p:cNvCxnSpPr>
                <a:stCxn id="138" idx="2"/>
              </p:cNvCxnSpPr>
              <p:nvPr/>
            </p:nvCxnSpPr>
            <p:spPr>
              <a:xfrm>
                <a:off x="4432280" y="3073263"/>
                <a:ext cx="0" cy="341431"/>
              </a:xfrm>
              <a:prstGeom prst="line">
                <a:avLst/>
              </a:prstGeom>
            </p:spPr>
            <p:style>
              <a:lnRef idx="1">
                <a:schemeClr val="accent4"/>
              </a:lnRef>
              <a:fillRef idx="0">
                <a:schemeClr val="accent4"/>
              </a:fillRef>
              <a:effectRef idx="0">
                <a:schemeClr val="accent4"/>
              </a:effectRef>
              <a:fontRef idx="minor">
                <a:schemeClr val="tx1"/>
              </a:fontRef>
            </p:style>
          </p:cxnSp>
          <p:sp>
            <p:nvSpPr>
              <p:cNvPr id="215" name="矩形 214"/>
              <p:cNvSpPr/>
              <p:nvPr/>
            </p:nvSpPr>
            <p:spPr>
              <a:xfrm>
                <a:off x="4442337" y="3135782"/>
                <a:ext cx="252028" cy="25591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1100" dirty="0" smtClean="0">
                    <a:latin typeface="+mj-ea"/>
                    <a:ea typeface="+mj-ea"/>
                  </a:rPr>
                  <a:t>是</a:t>
                </a:r>
                <a:endParaRPr lang="zh-CN" altLang="en-US" dirty="0">
                  <a:latin typeface="+mj-ea"/>
                  <a:ea typeface="+mj-ea"/>
                </a:endParaRPr>
              </a:p>
            </p:txBody>
          </p:sp>
          <p:sp>
            <p:nvSpPr>
              <p:cNvPr id="345" name="矩形 344"/>
              <p:cNvSpPr/>
              <p:nvPr/>
            </p:nvSpPr>
            <p:spPr>
              <a:xfrm>
                <a:off x="3133530" y="59481"/>
                <a:ext cx="1376187" cy="39568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dirty="0" smtClean="0">
                    <a:latin typeface="+mj-ea"/>
                    <a:ea typeface="+mj-ea"/>
                  </a:rPr>
                  <a:t>对象变更</a:t>
                </a:r>
                <a:endParaRPr lang="zh-CN" altLang="en-US" dirty="0">
                  <a:latin typeface="+mj-ea"/>
                  <a:ea typeface="+mj-ea"/>
                </a:endParaRPr>
              </a:p>
            </p:txBody>
          </p:sp>
          <p:cxnSp>
            <p:nvCxnSpPr>
              <p:cNvPr id="313" name="直接连接符 312"/>
              <p:cNvCxnSpPr>
                <a:stCxn id="345" idx="2"/>
              </p:cNvCxnSpPr>
              <p:nvPr/>
            </p:nvCxnSpPr>
            <p:spPr>
              <a:xfrm flipH="1">
                <a:off x="3547526" y="455168"/>
                <a:ext cx="274098" cy="252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5" name="直接连接符 314"/>
              <p:cNvCxnSpPr>
                <a:stCxn id="345" idx="2"/>
              </p:cNvCxnSpPr>
              <p:nvPr/>
            </p:nvCxnSpPr>
            <p:spPr>
              <a:xfrm>
                <a:off x="3821624" y="455168"/>
                <a:ext cx="539781" cy="252112"/>
              </a:xfrm>
              <a:prstGeom prst="line">
                <a:avLst/>
              </a:prstGeom>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7305374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特别申明</a:t>
            </a:r>
            <a:endParaRPr lang="zh-CN" altLang="en-US" dirty="0"/>
          </a:p>
        </p:txBody>
      </p:sp>
      <p:sp>
        <p:nvSpPr>
          <p:cNvPr id="3" name="内容占位符 2"/>
          <p:cNvSpPr>
            <a:spLocks noGrp="1"/>
          </p:cNvSpPr>
          <p:nvPr>
            <p:ph idx="1"/>
          </p:nvPr>
        </p:nvSpPr>
        <p:spPr/>
        <p:txBody>
          <a:bodyPr>
            <a:normAutofit fontScale="92500" lnSpcReduction="10000"/>
          </a:bodyPr>
          <a:lstStyle/>
          <a:p>
            <a:pPr>
              <a:buFont typeface="+mj-lt"/>
              <a:buAutoNum type="arabicPeriod"/>
            </a:pPr>
            <a:r>
              <a:rPr lang="zh-CN" altLang="en-US" sz="1800" b="0" dirty="0" smtClean="0">
                <a:latin typeface="+mj-ea"/>
                <a:ea typeface="+mj-ea"/>
              </a:rPr>
              <a:t>所有</a:t>
            </a:r>
            <a:r>
              <a:rPr lang="zh-CN" altLang="en-US" sz="1800" b="0" dirty="0">
                <a:latin typeface="+mj-ea"/>
                <a:ea typeface="+mj-ea"/>
              </a:rPr>
              <a:t>操作统一</a:t>
            </a:r>
            <a:r>
              <a:rPr lang="zh-CN" altLang="en-US" sz="1800" b="0" dirty="0" smtClean="0">
                <a:latin typeface="+mj-ea"/>
                <a:ea typeface="+mj-ea"/>
              </a:rPr>
              <a:t>流程</a:t>
            </a:r>
            <a:r>
              <a:rPr lang="en-US" altLang="zh-CN" sz="1800" b="0" dirty="0" smtClean="0">
                <a:latin typeface="+mj-ea"/>
                <a:ea typeface="+mj-ea"/>
              </a:rPr>
              <a:t>&lt;</a:t>
            </a:r>
            <a:r>
              <a:rPr lang="zh-CN" altLang="en-US" sz="1800" b="0" dirty="0" smtClean="0">
                <a:latin typeface="+mj-ea"/>
                <a:ea typeface="+mj-ea"/>
              </a:rPr>
              <a:t>编写</a:t>
            </a:r>
            <a:r>
              <a:rPr lang="en-US" altLang="zh-CN" sz="1800" b="0" dirty="0" smtClean="0">
                <a:latin typeface="+mj-ea"/>
                <a:ea typeface="+mj-ea"/>
              </a:rPr>
              <a:t>&gt;&lt;</a:t>
            </a:r>
            <a:r>
              <a:rPr lang="zh-CN" altLang="en-US" sz="1800" b="0" dirty="0" smtClean="0">
                <a:latin typeface="+mj-ea"/>
                <a:ea typeface="+mj-ea"/>
              </a:rPr>
              <a:t>审核</a:t>
            </a:r>
            <a:r>
              <a:rPr lang="en-US" altLang="zh-CN" sz="1800" b="0" dirty="0" smtClean="0">
                <a:latin typeface="+mj-ea"/>
                <a:ea typeface="+mj-ea"/>
              </a:rPr>
              <a:t>&gt;&lt;SVN&gt;&lt;</a:t>
            </a:r>
            <a:r>
              <a:rPr lang="zh-CN" altLang="en-US" sz="1800" b="0" dirty="0" smtClean="0">
                <a:latin typeface="+mj-ea"/>
                <a:ea typeface="+mj-ea"/>
              </a:rPr>
              <a:t>禅道</a:t>
            </a:r>
            <a:r>
              <a:rPr lang="en-US" altLang="zh-CN" sz="1800" b="0" dirty="0" smtClean="0">
                <a:latin typeface="+mj-ea"/>
                <a:ea typeface="+mj-ea"/>
              </a:rPr>
              <a:t>&gt;&lt;</a:t>
            </a:r>
            <a:r>
              <a:rPr lang="zh-CN" altLang="en-US" sz="1800" b="0" dirty="0" smtClean="0">
                <a:latin typeface="+mj-ea"/>
                <a:ea typeface="+mj-ea"/>
              </a:rPr>
              <a:t>测试</a:t>
            </a:r>
            <a:r>
              <a:rPr lang="en-US" altLang="zh-CN" sz="1800" b="0" dirty="0" smtClean="0">
                <a:latin typeface="+mj-ea"/>
                <a:ea typeface="+mj-ea"/>
              </a:rPr>
              <a:t>&gt;&lt;</a:t>
            </a:r>
            <a:r>
              <a:rPr lang="zh-CN" altLang="en-US" sz="1800" b="0" dirty="0" smtClean="0">
                <a:latin typeface="+mj-ea"/>
                <a:ea typeface="+mj-ea"/>
              </a:rPr>
              <a:t>生产</a:t>
            </a:r>
            <a:r>
              <a:rPr lang="en-US" altLang="zh-CN" sz="1800" b="0" dirty="0" smtClean="0">
                <a:latin typeface="+mj-ea"/>
                <a:ea typeface="+mj-ea"/>
              </a:rPr>
              <a:t>&gt;&lt;</a:t>
            </a:r>
            <a:r>
              <a:rPr lang="zh-CN" altLang="en-US" sz="1800" b="0" dirty="0" smtClean="0">
                <a:latin typeface="+mj-ea"/>
                <a:ea typeface="+mj-ea"/>
              </a:rPr>
              <a:t>确认</a:t>
            </a:r>
            <a:r>
              <a:rPr lang="en-US" altLang="zh-CN" sz="1800" b="0" dirty="0" smtClean="0">
                <a:latin typeface="+mj-ea"/>
                <a:ea typeface="+mj-ea"/>
              </a:rPr>
              <a:t>&gt;&lt;</a:t>
            </a:r>
            <a:r>
              <a:rPr lang="zh-CN" altLang="en-US" sz="1800" b="0" dirty="0" smtClean="0">
                <a:latin typeface="+mj-ea"/>
                <a:ea typeface="+mj-ea"/>
              </a:rPr>
              <a:t>关闭</a:t>
            </a:r>
            <a:r>
              <a:rPr lang="en-US" altLang="zh-CN" sz="1800" b="0" dirty="0" smtClean="0">
                <a:latin typeface="+mj-ea"/>
                <a:ea typeface="+mj-ea"/>
              </a:rPr>
              <a:t>&gt;</a:t>
            </a:r>
          </a:p>
          <a:p>
            <a:pPr>
              <a:buFont typeface="+mj-lt"/>
              <a:buAutoNum type="arabicPeriod"/>
            </a:pPr>
            <a:r>
              <a:rPr lang="zh-CN" altLang="en-US" sz="1800" b="0" dirty="0" smtClean="0">
                <a:latin typeface="+mj-ea"/>
                <a:ea typeface="+mj-ea"/>
              </a:rPr>
              <a:t>所有对象</a:t>
            </a:r>
            <a:r>
              <a:rPr lang="zh-CN" altLang="en-US" sz="1800" b="0" dirty="0">
                <a:latin typeface="+mj-ea"/>
                <a:ea typeface="+mj-ea"/>
              </a:rPr>
              <a:t>必须按规范</a:t>
            </a:r>
            <a:r>
              <a:rPr lang="zh-CN" altLang="en-US" sz="1800" b="0" dirty="0" smtClean="0">
                <a:latin typeface="+mj-ea"/>
                <a:ea typeface="+mj-ea"/>
              </a:rPr>
              <a:t>命名</a:t>
            </a:r>
            <a:endParaRPr lang="en-US" altLang="zh-CN" sz="1800" b="0" dirty="0" smtClean="0">
              <a:latin typeface="+mj-ea"/>
              <a:ea typeface="+mj-ea"/>
            </a:endParaRPr>
          </a:p>
          <a:p>
            <a:pPr>
              <a:buFont typeface="+mj-lt"/>
              <a:buAutoNum type="arabicPeriod"/>
            </a:pPr>
            <a:r>
              <a:rPr lang="zh-CN" altLang="en-US" sz="1800" b="0" dirty="0" smtClean="0">
                <a:latin typeface="+mj-ea"/>
                <a:ea typeface="+mj-ea"/>
              </a:rPr>
              <a:t>所有</a:t>
            </a:r>
            <a:r>
              <a:rPr lang="zh-CN" altLang="en-US" sz="1800" b="0" dirty="0">
                <a:latin typeface="+mj-ea"/>
                <a:ea typeface="+mj-ea"/>
              </a:rPr>
              <a:t>操作必须按模板填写，所有编写完成的文件必须通过开发审核人员审核</a:t>
            </a:r>
          </a:p>
          <a:p>
            <a:pPr>
              <a:buFont typeface="+mj-lt"/>
              <a:buAutoNum type="arabicPeriod"/>
            </a:pPr>
            <a:r>
              <a:rPr lang="zh-CN" altLang="en-US" sz="1800" b="0" dirty="0" smtClean="0">
                <a:latin typeface="+mj-ea"/>
                <a:ea typeface="+mj-ea"/>
              </a:rPr>
              <a:t>一</a:t>
            </a:r>
            <a:r>
              <a:rPr lang="zh-CN" altLang="en-US" sz="1800" b="0" dirty="0">
                <a:latin typeface="+mj-ea"/>
                <a:ea typeface="+mj-ea"/>
              </a:rPr>
              <a:t>个禅道可提交多个</a:t>
            </a:r>
            <a:r>
              <a:rPr lang="en-US" altLang="zh-CN" sz="1800" b="0" dirty="0">
                <a:latin typeface="+mj-ea"/>
                <a:ea typeface="+mj-ea"/>
              </a:rPr>
              <a:t>SVN</a:t>
            </a:r>
            <a:r>
              <a:rPr lang="zh-CN" altLang="en-US" sz="1800" b="0" dirty="0" smtClean="0">
                <a:latin typeface="+mj-ea"/>
                <a:ea typeface="+mj-ea"/>
              </a:rPr>
              <a:t>路径</a:t>
            </a:r>
            <a:endParaRPr lang="en-US" altLang="zh-CN" sz="1800" b="0" dirty="0" smtClean="0">
              <a:latin typeface="+mj-ea"/>
              <a:ea typeface="+mj-ea"/>
            </a:endParaRPr>
          </a:p>
          <a:p>
            <a:pPr>
              <a:buFont typeface="+mj-lt"/>
              <a:buAutoNum type="arabicPeriod"/>
            </a:pPr>
            <a:r>
              <a:rPr lang="zh-CN" altLang="en-US" sz="1800" b="0" dirty="0" smtClean="0">
                <a:latin typeface="+mj-ea"/>
                <a:ea typeface="+mj-ea"/>
              </a:rPr>
              <a:t>数据</a:t>
            </a:r>
            <a:r>
              <a:rPr lang="zh-CN" altLang="en-US" sz="1800" b="0" dirty="0">
                <a:latin typeface="+mj-ea"/>
                <a:ea typeface="+mj-ea"/>
              </a:rPr>
              <a:t>操作文件必须与对象变更文件分开提交</a:t>
            </a:r>
            <a:r>
              <a:rPr lang="en-US" altLang="zh-CN" sz="1800" b="0" dirty="0">
                <a:latin typeface="+mj-ea"/>
                <a:ea typeface="+mj-ea"/>
              </a:rPr>
              <a:t>SVN</a:t>
            </a:r>
            <a:r>
              <a:rPr lang="zh-CN" altLang="en-US" sz="1800" b="0" dirty="0">
                <a:latin typeface="+mj-ea"/>
                <a:ea typeface="+mj-ea"/>
              </a:rPr>
              <a:t>，多个数据操作可提交一个</a:t>
            </a:r>
            <a:r>
              <a:rPr lang="en-US" altLang="zh-CN" sz="1800" b="0" dirty="0">
                <a:latin typeface="+mj-ea"/>
                <a:ea typeface="+mj-ea"/>
              </a:rPr>
              <a:t>SQL</a:t>
            </a:r>
            <a:r>
              <a:rPr lang="zh-CN" altLang="en-US" sz="1800" b="0" dirty="0">
                <a:latin typeface="+mj-ea"/>
                <a:ea typeface="+mj-ea"/>
              </a:rPr>
              <a:t>文件，多个对象变更可提交一个</a:t>
            </a:r>
            <a:r>
              <a:rPr lang="en-US" altLang="zh-CN" sz="1800" b="0" dirty="0">
                <a:latin typeface="+mj-ea"/>
                <a:ea typeface="+mj-ea"/>
              </a:rPr>
              <a:t>SQL</a:t>
            </a:r>
            <a:r>
              <a:rPr lang="zh-CN" altLang="en-US" sz="1800" b="0" dirty="0">
                <a:latin typeface="+mj-ea"/>
                <a:ea typeface="+mj-ea"/>
              </a:rPr>
              <a:t>文件</a:t>
            </a:r>
          </a:p>
          <a:p>
            <a:pPr>
              <a:buFont typeface="+mj-lt"/>
              <a:buAutoNum type="arabicPeriod"/>
            </a:pPr>
            <a:r>
              <a:rPr lang="en-US" altLang="zh-CN" sz="1800" b="0" dirty="0" smtClean="0">
                <a:latin typeface="+mj-ea"/>
                <a:ea typeface="+mj-ea"/>
              </a:rPr>
              <a:t>SQL</a:t>
            </a:r>
            <a:r>
              <a:rPr lang="zh-CN" altLang="en-US" sz="1800" b="0" dirty="0">
                <a:latin typeface="+mj-ea"/>
                <a:ea typeface="+mj-ea"/>
              </a:rPr>
              <a:t>对象脚本编写请关注</a:t>
            </a:r>
            <a:r>
              <a:rPr lang="en-US" altLang="zh-CN" sz="1800" b="0" dirty="0" smtClean="0">
                <a:latin typeface="+mj-ea"/>
                <a:ea typeface="+mj-ea"/>
              </a:rPr>
              <a:t>《</a:t>
            </a:r>
            <a:r>
              <a:rPr lang="en-US" altLang="zh-CN" sz="1800" b="0" dirty="0" smtClean="0">
                <a:latin typeface="+mj-ea"/>
                <a:ea typeface="+mj-ea"/>
              </a:rPr>
              <a:t>T-SQL</a:t>
            </a:r>
            <a:r>
              <a:rPr lang="zh-CN" altLang="en-US" sz="1800" b="0" dirty="0" smtClean="0">
                <a:latin typeface="+mj-ea"/>
                <a:ea typeface="+mj-ea"/>
              </a:rPr>
              <a:t>编写</a:t>
            </a:r>
            <a:r>
              <a:rPr lang="zh-CN" altLang="en-US" sz="1800" b="0" dirty="0">
                <a:latin typeface="+mj-ea"/>
                <a:ea typeface="+mj-ea"/>
              </a:rPr>
              <a:t>规范与注意事项</a:t>
            </a:r>
            <a:r>
              <a:rPr lang="en-US" altLang="zh-CN" sz="1800" b="0" dirty="0">
                <a:latin typeface="+mj-ea"/>
                <a:ea typeface="+mj-ea"/>
              </a:rPr>
              <a:t>》《T-SQL</a:t>
            </a:r>
            <a:r>
              <a:rPr lang="zh-CN" altLang="en-US" sz="1800" b="0" dirty="0">
                <a:latin typeface="+mj-ea"/>
                <a:ea typeface="+mj-ea"/>
              </a:rPr>
              <a:t>书写规范</a:t>
            </a:r>
            <a:r>
              <a:rPr lang="en-US" altLang="zh-CN" sz="1800" b="0" dirty="0">
                <a:latin typeface="+mj-ea"/>
                <a:ea typeface="+mj-ea"/>
              </a:rPr>
              <a:t>》</a:t>
            </a:r>
          </a:p>
          <a:p>
            <a:pPr>
              <a:buFont typeface="+mj-lt"/>
              <a:buAutoNum type="arabicPeriod"/>
            </a:pPr>
            <a:r>
              <a:rPr lang="zh-CN" altLang="en-US" sz="1800" b="0" dirty="0" smtClean="0">
                <a:latin typeface="+mj-ea"/>
                <a:ea typeface="+mj-ea"/>
              </a:rPr>
              <a:t>遇到</a:t>
            </a:r>
            <a:r>
              <a:rPr lang="zh-CN" altLang="en-US" sz="1800" b="0" dirty="0">
                <a:latin typeface="+mj-ea"/>
                <a:ea typeface="+mj-ea"/>
              </a:rPr>
              <a:t>不清楚的地方，请先咨询</a:t>
            </a:r>
            <a:r>
              <a:rPr lang="en-US" altLang="zh-CN" sz="1800" b="0" dirty="0">
                <a:latin typeface="+mj-ea"/>
                <a:ea typeface="+mj-ea"/>
              </a:rPr>
              <a:t>DBA</a:t>
            </a:r>
            <a:r>
              <a:rPr lang="zh-CN" altLang="en-US" sz="1800" b="0" dirty="0">
                <a:latin typeface="+mj-ea"/>
                <a:ea typeface="+mj-ea"/>
              </a:rPr>
              <a:t>再填写。切勿擅自发挥，以免影响部署进度；</a:t>
            </a:r>
            <a:r>
              <a:rPr lang="en-US" altLang="zh-CN" sz="1800" b="0" dirty="0">
                <a:latin typeface="+mj-ea"/>
                <a:ea typeface="+mj-ea"/>
              </a:rPr>
              <a:t>DBA</a:t>
            </a:r>
            <a:r>
              <a:rPr lang="zh-CN" altLang="en-US" sz="1800" b="0" dirty="0">
                <a:latin typeface="+mj-ea"/>
                <a:ea typeface="+mj-ea"/>
              </a:rPr>
              <a:t>工作</a:t>
            </a:r>
            <a:r>
              <a:rPr lang="en-US" altLang="zh-CN" sz="1800" b="0" dirty="0">
                <a:latin typeface="+mj-ea"/>
                <a:ea typeface="+mj-ea"/>
              </a:rPr>
              <a:t>Q</a:t>
            </a:r>
            <a:r>
              <a:rPr lang="zh-CN" altLang="en-US" sz="1800" b="0" dirty="0">
                <a:latin typeface="+mj-ea"/>
                <a:ea typeface="+mj-ea"/>
              </a:rPr>
              <a:t>：</a:t>
            </a:r>
            <a:r>
              <a:rPr lang="en-US" altLang="zh-CN" sz="1800" b="0" dirty="0">
                <a:latin typeface="+mj-ea"/>
                <a:ea typeface="+mj-ea"/>
              </a:rPr>
              <a:t>2576916958</a:t>
            </a:r>
            <a:r>
              <a:rPr lang="zh-CN" altLang="en-US" sz="1800" b="0" dirty="0">
                <a:latin typeface="+mj-ea"/>
                <a:ea typeface="+mj-ea"/>
              </a:rPr>
              <a:t>。</a:t>
            </a:r>
          </a:p>
        </p:txBody>
      </p:sp>
    </p:spTree>
    <p:extLst>
      <p:ext uri="{BB962C8B-B14F-4D97-AF65-F5344CB8AC3E}">
        <p14:creationId xmlns:p14="http://schemas.microsoft.com/office/powerpoint/2010/main" val="20395773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数据规范</a:t>
            </a:r>
            <a:r>
              <a:rPr lang="zh-CN" altLang="en-US" dirty="0"/>
              <a:t>架构</a:t>
            </a:r>
          </a:p>
        </p:txBody>
      </p:sp>
      <p:sp>
        <p:nvSpPr>
          <p:cNvPr id="71" name="TextBox 70"/>
          <p:cNvSpPr txBox="1"/>
          <p:nvPr/>
        </p:nvSpPr>
        <p:spPr>
          <a:xfrm>
            <a:off x="593557" y="3717032"/>
            <a:ext cx="8028892" cy="1191095"/>
          </a:xfrm>
          <a:prstGeom prst="rect">
            <a:avLst/>
          </a:prstGeom>
          <a:noFill/>
        </p:spPr>
        <p:txBody>
          <a:bodyPr wrap="square" rtlCol="0">
            <a:spAutoFit/>
          </a:bodyPr>
          <a:lstStyle/>
          <a:p>
            <a:pPr marL="173736" lvl="1" indent="-173736">
              <a:lnSpc>
                <a:spcPct val="170000"/>
              </a:lnSpc>
              <a:buClr>
                <a:schemeClr val="accent2"/>
              </a:buClr>
              <a:buFont typeface="Wingdings" pitchFamily="2" charset="2"/>
              <a:buChar char="§"/>
            </a:pPr>
            <a:r>
              <a:rPr lang="zh-CN" altLang="en-US" sz="1400" dirty="0">
                <a:latin typeface="+mj-ea"/>
                <a:ea typeface="+mj-ea"/>
              </a:rPr>
              <a:t>数据规范架构关注数据对象生命周期，关注日常维护的高效和稳定性，关注数据备份和数据迁移。</a:t>
            </a:r>
            <a:endParaRPr lang="en-US" altLang="zh-CN" sz="1400" dirty="0">
              <a:latin typeface="+mj-ea"/>
              <a:ea typeface="+mj-ea"/>
            </a:endParaRPr>
          </a:p>
          <a:p>
            <a:pPr marL="173736" lvl="1" indent="-173736">
              <a:lnSpc>
                <a:spcPct val="170000"/>
              </a:lnSpc>
              <a:buClr>
                <a:schemeClr val="accent2"/>
              </a:buClr>
              <a:buFont typeface="Wingdings" pitchFamily="2" charset="2"/>
              <a:buChar char="§"/>
            </a:pPr>
            <a:r>
              <a:rPr lang="zh-CN" altLang="en-US" sz="1400" dirty="0">
                <a:latin typeface="+mj-ea"/>
                <a:ea typeface="+mj-ea"/>
              </a:rPr>
              <a:t>数据库、表、字段、索引、视图等一系列与数据库相关的名称</a:t>
            </a:r>
            <a:r>
              <a:rPr lang="en-US" altLang="zh-CN" sz="1400" dirty="0">
                <a:latin typeface="+mj-ea"/>
                <a:ea typeface="+mj-ea"/>
              </a:rPr>
              <a:t>,</a:t>
            </a:r>
            <a:r>
              <a:rPr lang="zh-CN" altLang="en-US" sz="1400" dirty="0">
                <a:latin typeface="+mj-ea"/>
                <a:ea typeface="+mj-ea"/>
              </a:rPr>
              <a:t>只能包含</a:t>
            </a:r>
            <a:r>
              <a:rPr lang="en-US" altLang="zh-CN" sz="1400" dirty="0">
                <a:latin typeface="+mj-ea"/>
                <a:ea typeface="+mj-ea"/>
              </a:rPr>
              <a:t>26</a:t>
            </a:r>
            <a:r>
              <a:rPr lang="zh-CN" altLang="en-US" sz="1400" dirty="0">
                <a:latin typeface="+mj-ea"/>
                <a:ea typeface="+mj-ea"/>
              </a:rPr>
              <a:t>个英文大小写字母、下划线（</a:t>
            </a:r>
            <a:r>
              <a:rPr lang="en-US" altLang="zh-CN" sz="1400" dirty="0">
                <a:latin typeface="+mj-ea"/>
                <a:ea typeface="+mj-ea"/>
              </a:rPr>
              <a:t>_</a:t>
            </a:r>
            <a:r>
              <a:rPr lang="zh-CN" altLang="en-US" sz="1400" dirty="0">
                <a:latin typeface="+mj-ea"/>
                <a:ea typeface="+mj-ea"/>
              </a:rPr>
              <a:t>）、数字这些字符。</a:t>
            </a:r>
            <a:endParaRPr lang="en-US" altLang="zh-CN" sz="1400" dirty="0">
              <a:latin typeface="+mj-ea"/>
              <a:ea typeface="+mj-ea"/>
            </a:endParaRPr>
          </a:p>
        </p:txBody>
      </p:sp>
      <p:grpSp>
        <p:nvGrpSpPr>
          <p:cNvPr id="82" name="组合 81"/>
          <p:cNvGrpSpPr/>
          <p:nvPr/>
        </p:nvGrpSpPr>
        <p:grpSpPr>
          <a:xfrm>
            <a:off x="593557" y="1027683"/>
            <a:ext cx="8028892" cy="2404315"/>
            <a:chOff x="593557" y="1339307"/>
            <a:chExt cx="8028892" cy="2404315"/>
          </a:xfrm>
        </p:grpSpPr>
        <p:sp>
          <p:nvSpPr>
            <p:cNvPr id="9" name="圆角矩形 8"/>
            <p:cNvSpPr/>
            <p:nvPr/>
          </p:nvSpPr>
          <p:spPr>
            <a:xfrm>
              <a:off x="3059831" y="1339307"/>
              <a:ext cx="2088232" cy="288032"/>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zh-CN" altLang="en-US" dirty="0" smtClean="0">
                  <a:solidFill>
                    <a:schemeClr val="bg1"/>
                  </a:solidFill>
                </a:rPr>
                <a:t>现有</a:t>
              </a:r>
              <a:r>
                <a:rPr lang="zh-CN" altLang="en-US" dirty="0">
                  <a:solidFill>
                    <a:schemeClr val="bg1"/>
                  </a:solidFill>
                </a:rPr>
                <a:t>数据</a:t>
              </a:r>
              <a:r>
                <a:rPr lang="zh-CN" altLang="en-US" dirty="0" smtClean="0">
                  <a:solidFill>
                    <a:schemeClr val="bg1"/>
                  </a:solidFill>
                </a:rPr>
                <a:t>规范架构</a:t>
              </a:r>
              <a:endParaRPr lang="zh-CN" altLang="en-US" dirty="0">
                <a:solidFill>
                  <a:schemeClr val="bg1"/>
                </a:solidFill>
              </a:endParaRPr>
            </a:p>
          </p:txBody>
        </p:sp>
        <p:sp>
          <p:nvSpPr>
            <p:cNvPr id="10" name="圆角矩形 9"/>
            <p:cNvSpPr/>
            <p:nvPr/>
          </p:nvSpPr>
          <p:spPr>
            <a:xfrm>
              <a:off x="1997713" y="2329779"/>
              <a:ext cx="1224136" cy="32732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zh-CN" altLang="en-US" dirty="0"/>
                <a:t>数据结构</a:t>
              </a:r>
            </a:p>
          </p:txBody>
        </p:sp>
        <p:sp>
          <p:nvSpPr>
            <p:cNvPr id="11" name="圆角矩形 10"/>
            <p:cNvSpPr/>
            <p:nvPr/>
          </p:nvSpPr>
          <p:spPr>
            <a:xfrm>
              <a:off x="845585" y="3381466"/>
              <a:ext cx="1152128" cy="362156"/>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dirty="0"/>
                <a:t>表</a:t>
              </a:r>
            </a:p>
          </p:txBody>
        </p:sp>
        <p:sp>
          <p:nvSpPr>
            <p:cNvPr id="12" name="圆角矩形 11"/>
            <p:cNvSpPr/>
            <p:nvPr/>
          </p:nvSpPr>
          <p:spPr>
            <a:xfrm>
              <a:off x="4806025" y="2329780"/>
              <a:ext cx="1224136" cy="32732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zh-CN" altLang="en-US" dirty="0" smtClean="0"/>
                <a:t>数据备份</a:t>
              </a:r>
              <a:endParaRPr lang="zh-CN" altLang="en-US" dirty="0"/>
            </a:p>
          </p:txBody>
        </p:sp>
        <p:sp>
          <p:nvSpPr>
            <p:cNvPr id="17" name="圆角矩形 16"/>
            <p:cNvSpPr/>
            <p:nvPr/>
          </p:nvSpPr>
          <p:spPr>
            <a:xfrm>
              <a:off x="3395635" y="2329780"/>
              <a:ext cx="1224136" cy="32732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zh-CN" altLang="en-US" dirty="0"/>
                <a:t>数据操作</a:t>
              </a:r>
            </a:p>
          </p:txBody>
        </p:sp>
        <p:sp>
          <p:nvSpPr>
            <p:cNvPr id="18" name="圆角矩形 17"/>
            <p:cNvSpPr/>
            <p:nvPr/>
          </p:nvSpPr>
          <p:spPr>
            <a:xfrm>
              <a:off x="593557" y="2329780"/>
              <a:ext cx="1224136" cy="32732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zh-CN" altLang="en-US" dirty="0" smtClean="0"/>
                <a:t>数据库</a:t>
              </a:r>
              <a:endParaRPr lang="zh-CN" altLang="en-US" dirty="0"/>
            </a:p>
          </p:txBody>
        </p:sp>
        <p:sp>
          <p:nvSpPr>
            <p:cNvPr id="19" name="圆角矩形 18"/>
            <p:cNvSpPr/>
            <p:nvPr/>
          </p:nvSpPr>
          <p:spPr>
            <a:xfrm>
              <a:off x="7470321" y="2329780"/>
              <a:ext cx="1152128" cy="3273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20" name="圆角矩形 19"/>
            <p:cNvSpPr/>
            <p:nvPr/>
          </p:nvSpPr>
          <p:spPr>
            <a:xfrm>
              <a:off x="2191697" y="3383582"/>
              <a:ext cx="1152128" cy="360040"/>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dirty="0" smtClean="0"/>
                <a:t>字段</a:t>
              </a:r>
              <a:endParaRPr lang="zh-CN" altLang="en-US" dirty="0"/>
            </a:p>
          </p:txBody>
        </p:sp>
        <p:sp>
          <p:nvSpPr>
            <p:cNvPr id="21" name="圆角矩形 20"/>
            <p:cNvSpPr/>
            <p:nvPr/>
          </p:nvSpPr>
          <p:spPr>
            <a:xfrm>
              <a:off x="3494020" y="3383582"/>
              <a:ext cx="1152128" cy="360040"/>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dirty="0" smtClean="0"/>
                <a:t>索引</a:t>
              </a:r>
              <a:endParaRPr lang="zh-CN" altLang="en-US" dirty="0"/>
            </a:p>
          </p:txBody>
        </p:sp>
        <p:sp>
          <p:nvSpPr>
            <p:cNvPr id="22" name="圆角矩形 21"/>
            <p:cNvSpPr/>
            <p:nvPr/>
          </p:nvSpPr>
          <p:spPr>
            <a:xfrm>
              <a:off x="6153925" y="3375451"/>
              <a:ext cx="1152128" cy="360040"/>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dirty="0" smtClean="0"/>
                <a:t>存储过程</a:t>
              </a:r>
              <a:endParaRPr lang="zh-CN" altLang="en-US" dirty="0"/>
            </a:p>
          </p:txBody>
        </p:sp>
        <p:cxnSp>
          <p:nvCxnSpPr>
            <p:cNvPr id="24" name="直接连接符 23"/>
            <p:cNvCxnSpPr/>
            <p:nvPr/>
          </p:nvCxnSpPr>
          <p:spPr>
            <a:xfrm>
              <a:off x="1205625" y="1915371"/>
              <a:ext cx="68407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9" idx="2"/>
            </p:cNvCxnSpPr>
            <p:nvPr/>
          </p:nvCxnSpPr>
          <p:spPr>
            <a:xfrm>
              <a:off x="4103947" y="1627339"/>
              <a:ext cx="0" cy="28803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2601651" y="2676909"/>
              <a:ext cx="0" cy="2880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直接连接符 38"/>
            <p:cNvCxnSpPr>
              <a:endCxn id="18" idx="0"/>
            </p:cNvCxnSpPr>
            <p:nvPr/>
          </p:nvCxnSpPr>
          <p:spPr>
            <a:xfrm>
              <a:off x="1205625" y="1915371"/>
              <a:ext cx="0" cy="414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1421649" y="2964941"/>
              <a:ext cx="0" cy="414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2610443" y="1915371"/>
              <a:ext cx="0" cy="414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3988830" y="1915371"/>
              <a:ext cx="0" cy="414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5423591" y="1915370"/>
              <a:ext cx="0" cy="414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8046385" y="1915369"/>
              <a:ext cx="0" cy="414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1421649" y="2964940"/>
              <a:ext cx="5308340" cy="1182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1421649" y="2964940"/>
              <a:ext cx="0" cy="414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2767761" y="2964939"/>
              <a:ext cx="0" cy="414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4007703" y="2964938"/>
              <a:ext cx="0" cy="41440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430378" y="2964937"/>
              <a:ext cx="0" cy="4"/>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5430378" y="2964941"/>
              <a:ext cx="1" cy="414405"/>
            </a:xfrm>
            <a:prstGeom prst="line">
              <a:avLst/>
            </a:prstGeom>
          </p:spPr>
          <p:style>
            <a:lnRef idx="1">
              <a:schemeClr val="accent1"/>
            </a:lnRef>
            <a:fillRef idx="0">
              <a:schemeClr val="accent1"/>
            </a:fillRef>
            <a:effectRef idx="0">
              <a:schemeClr val="accent1"/>
            </a:effectRef>
            <a:fontRef idx="minor">
              <a:schemeClr val="tx1"/>
            </a:fontRef>
          </p:style>
        </p:cxnSp>
        <p:sp>
          <p:nvSpPr>
            <p:cNvPr id="72" name="圆角矩形 71"/>
            <p:cNvSpPr/>
            <p:nvPr/>
          </p:nvSpPr>
          <p:spPr>
            <a:xfrm>
              <a:off x="4854314" y="3378117"/>
              <a:ext cx="1152128" cy="360040"/>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dirty="0" smtClean="0"/>
                <a:t>视图</a:t>
              </a:r>
              <a:endParaRPr lang="zh-CN" altLang="en-US" dirty="0"/>
            </a:p>
          </p:txBody>
        </p:sp>
        <p:cxnSp>
          <p:nvCxnSpPr>
            <p:cNvPr id="73" name="直接连接符 72"/>
            <p:cNvCxnSpPr/>
            <p:nvPr/>
          </p:nvCxnSpPr>
          <p:spPr>
            <a:xfrm>
              <a:off x="6717930" y="2976760"/>
              <a:ext cx="1" cy="414405"/>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1727139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20481" name="Picture 1" descr="C:\Users\huangchuanhui\Documents\Tencent Files\2576916958\Image\ST[Z3@GUOO4WCUDT})SAS}J.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33"/>
            <a:ext cx="9144000" cy="6856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753824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95936" y="1628800"/>
            <a:ext cx="3888432" cy="2215991"/>
          </a:xfrm>
          <a:prstGeom prst="rect">
            <a:avLst/>
          </a:prstGeom>
          <a:noFill/>
        </p:spPr>
        <p:txBody>
          <a:bodyPr wrap="square" lIns="91440" tIns="45720" rIns="91440" bIns="45720">
            <a:sp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algn="ctr"/>
            <a:r>
              <a:rPr lang="zh-CN" altLang="en-US" sz="13800" b="1" dirty="0">
                <a:ln/>
                <a:solidFill>
                  <a:schemeClr val="accent3"/>
                </a:solidFill>
              </a:rPr>
              <a:t>谢谢</a:t>
            </a:r>
            <a:endParaRPr lang="zh-CN" altLang="en-US" sz="13800" b="1" cap="none" spc="0" dirty="0">
              <a:ln/>
              <a:solidFill>
                <a:schemeClr val="accent3"/>
              </a:solidFill>
              <a:effectLst/>
            </a:endParaRPr>
          </a:p>
        </p:txBody>
      </p:sp>
    </p:spTree>
    <p:extLst>
      <p:ext uri="{BB962C8B-B14F-4D97-AF65-F5344CB8AC3E}">
        <p14:creationId xmlns:p14="http://schemas.microsoft.com/office/powerpoint/2010/main" val="30397142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数据库命名规范</a:t>
            </a:r>
            <a:endParaRPr lang="zh-CN" altLang="en-US" dirty="0"/>
          </a:p>
        </p:txBody>
      </p:sp>
      <p:sp>
        <p:nvSpPr>
          <p:cNvPr id="3" name="内容占位符 2"/>
          <p:cNvSpPr>
            <a:spLocks noGrp="1"/>
          </p:cNvSpPr>
          <p:nvPr>
            <p:ph idx="1"/>
          </p:nvPr>
        </p:nvSpPr>
        <p:spPr>
          <a:xfrm>
            <a:off x="827584" y="1052736"/>
            <a:ext cx="7776864" cy="3960440"/>
          </a:xfrm>
          <a:solidFill>
            <a:schemeClr val="bg1"/>
          </a:solidFill>
        </p:spPr>
        <p:txBody>
          <a:bodyPr>
            <a:noAutofit/>
          </a:bodyPr>
          <a:lstStyle/>
          <a:p>
            <a:pPr lvl="0">
              <a:buFont typeface="+mj-lt"/>
              <a:buAutoNum type="arabicPeriod"/>
            </a:pPr>
            <a:r>
              <a:rPr lang="zh-CN" altLang="zh-CN" sz="1400" b="0" dirty="0" smtClean="0">
                <a:latin typeface="+mj-ea"/>
                <a:ea typeface="+mj-ea"/>
              </a:rPr>
              <a:t>数据库</a:t>
            </a:r>
            <a:r>
              <a:rPr lang="zh-CN" altLang="zh-CN" sz="1400" b="0" dirty="0">
                <a:latin typeface="+mj-ea"/>
                <a:ea typeface="+mj-ea"/>
              </a:rPr>
              <a:t>命名原则上需对应上二级域名，去除点，关键字母大写。</a:t>
            </a:r>
          </a:p>
          <a:p>
            <a:pPr marL="288036" lvl="3" indent="0">
              <a:buNone/>
            </a:pPr>
            <a:r>
              <a:rPr lang="zh-CN" altLang="zh-CN" sz="1400" b="0" dirty="0">
                <a:solidFill>
                  <a:srgbClr val="FF0000"/>
                </a:solidFill>
                <a:latin typeface="+mj-ea"/>
                <a:ea typeface="+mj-ea"/>
              </a:rPr>
              <a:t>命名：</a:t>
            </a:r>
            <a:r>
              <a:rPr lang="zh-CN" altLang="zh-CN" sz="1400" b="0" dirty="0">
                <a:latin typeface="+mj-ea"/>
                <a:ea typeface="+mj-ea"/>
              </a:rPr>
              <a:t>采用‘二级域名’；</a:t>
            </a:r>
            <a:r>
              <a:rPr lang="en-US" altLang="zh-CN" sz="1400" b="0" dirty="0">
                <a:latin typeface="+mj-ea"/>
                <a:ea typeface="+mj-ea"/>
              </a:rPr>
              <a:t>jdbbx.com. </a:t>
            </a:r>
            <a:r>
              <a:rPr lang="zh-CN" altLang="zh-CN" sz="1400" b="0" dirty="0">
                <a:latin typeface="+mj-ea"/>
                <a:ea typeface="+mj-ea"/>
              </a:rPr>
              <a:t>对应数据库名称</a:t>
            </a:r>
            <a:r>
              <a:rPr lang="en-US" altLang="zh-CN" sz="1400" b="0" dirty="0">
                <a:latin typeface="+mj-ea"/>
                <a:ea typeface="+mj-ea"/>
              </a:rPr>
              <a:t> </a:t>
            </a:r>
            <a:r>
              <a:rPr lang="en-US" altLang="zh-CN" sz="1400" b="0" dirty="0" err="1">
                <a:latin typeface="+mj-ea"/>
                <a:ea typeface="+mj-ea"/>
              </a:rPr>
              <a:t>Jdbbx</a:t>
            </a:r>
            <a:endParaRPr lang="zh-CN" altLang="zh-CN" sz="1400" b="0" dirty="0">
              <a:latin typeface="+mj-ea"/>
              <a:ea typeface="+mj-ea"/>
            </a:endParaRPr>
          </a:p>
          <a:p>
            <a:pPr lvl="0">
              <a:buFont typeface="+mj-lt"/>
              <a:buAutoNum type="arabicPeriod"/>
            </a:pPr>
            <a:r>
              <a:rPr lang="zh-CN" altLang="zh-CN" sz="1400" b="0" dirty="0">
                <a:latin typeface="+mj-ea"/>
                <a:ea typeface="+mj-ea"/>
              </a:rPr>
              <a:t>在不能满足实际需求的情况下也可以对应到具体子域名级上。</a:t>
            </a:r>
          </a:p>
          <a:p>
            <a:pPr marL="288036" lvl="3" indent="0">
              <a:buNone/>
            </a:pPr>
            <a:r>
              <a:rPr lang="zh-CN" altLang="zh-CN" sz="1400" b="0" dirty="0">
                <a:solidFill>
                  <a:srgbClr val="FF0000"/>
                </a:solidFill>
                <a:latin typeface="+mj-ea"/>
                <a:ea typeface="+mj-ea"/>
              </a:rPr>
              <a:t>命名：</a:t>
            </a:r>
            <a:r>
              <a:rPr lang="zh-CN" altLang="zh-CN" sz="1400" b="0" dirty="0">
                <a:latin typeface="+mj-ea"/>
                <a:ea typeface="+mj-ea"/>
              </a:rPr>
              <a:t>采用‘二级域名</a:t>
            </a:r>
            <a:r>
              <a:rPr lang="en-US" altLang="zh-CN" sz="1400" b="0" dirty="0">
                <a:latin typeface="+mj-ea"/>
                <a:ea typeface="+mj-ea"/>
              </a:rPr>
              <a:t>&amp;</a:t>
            </a:r>
            <a:r>
              <a:rPr lang="zh-CN" altLang="zh-CN" sz="1400" b="0" dirty="0">
                <a:latin typeface="+mj-ea"/>
                <a:ea typeface="+mj-ea"/>
              </a:rPr>
              <a:t>子域名’</a:t>
            </a:r>
            <a:r>
              <a:rPr lang="zh-CN" altLang="zh-CN" sz="1400" b="0" dirty="0" smtClean="0">
                <a:latin typeface="+mj-ea"/>
                <a:ea typeface="+mj-ea"/>
              </a:rPr>
              <a:t>；</a:t>
            </a:r>
            <a:r>
              <a:rPr lang="en-US" altLang="zh-CN" sz="1400" b="0" dirty="0" smtClean="0">
                <a:latin typeface="+mj-ea"/>
              </a:rPr>
              <a:t>dnf</a:t>
            </a:r>
            <a:r>
              <a:rPr lang="en-US" altLang="zh-CN" sz="1400" b="0" dirty="0">
                <a:latin typeface="+mj-ea"/>
              </a:rPr>
              <a:t>.</a:t>
            </a:r>
            <a:r>
              <a:rPr lang="en-US" altLang="zh-CN" sz="1400" b="0" dirty="0" smtClean="0">
                <a:latin typeface="+mj-ea"/>
                <a:ea typeface="+mj-ea"/>
              </a:rPr>
              <a:t>jdbbx.com</a:t>
            </a:r>
            <a:r>
              <a:rPr lang="en-US" altLang="zh-CN" sz="1400" b="0" dirty="0">
                <a:latin typeface="+mj-ea"/>
                <a:ea typeface="+mj-ea"/>
              </a:rPr>
              <a:t>. </a:t>
            </a:r>
            <a:r>
              <a:rPr lang="zh-CN" altLang="zh-CN" sz="1400" b="0" dirty="0">
                <a:latin typeface="+mj-ea"/>
                <a:ea typeface="+mj-ea"/>
              </a:rPr>
              <a:t>对应数据库名称</a:t>
            </a:r>
            <a:r>
              <a:rPr lang="en-US" altLang="zh-CN" sz="1400" b="0" dirty="0">
                <a:latin typeface="+mj-ea"/>
                <a:ea typeface="+mj-ea"/>
              </a:rPr>
              <a:t> </a:t>
            </a:r>
            <a:r>
              <a:rPr lang="en-US" altLang="zh-CN" sz="1400" b="0" dirty="0" err="1">
                <a:latin typeface="+mj-ea"/>
                <a:ea typeface="+mj-ea"/>
              </a:rPr>
              <a:t>JdbbxDNF</a:t>
            </a:r>
            <a:endParaRPr lang="zh-CN" altLang="zh-CN" sz="1400" b="0" dirty="0">
              <a:latin typeface="+mj-ea"/>
              <a:ea typeface="+mj-ea"/>
            </a:endParaRPr>
          </a:p>
          <a:p>
            <a:pPr lvl="0">
              <a:buFont typeface="+mj-lt"/>
              <a:buAutoNum type="arabicPeriod"/>
            </a:pPr>
            <a:r>
              <a:rPr lang="zh-CN" altLang="zh-CN" sz="1400" b="0" dirty="0">
                <a:latin typeface="+mj-ea"/>
                <a:ea typeface="+mj-ea"/>
              </a:rPr>
              <a:t>其他特别需求的数据库可不按以上规范命名，数据库名字都要求有明确含义，可以取对象名字全称或名字的一部分，命名要基于容易记忆容易理解的原则，保证名字的连贯性是非常重要的。 </a:t>
            </a:r>
            <a:endParaRPr lang="en-US" altLang="zh-CN" sz="1400" b="0" dirty="0" smtClean="0">
              <a:latin typeface="+mj-ea"/>
              <a:ea typeface="+mj-ea"/>
            </a:endParaRPr>
          </a:p>
          <a:p>
            <a:pPr marL="0" lvl="0" indent="0"/>
            <a:r>
              <a:rPr lang="en-US" altLang="zh-CN" sz="1400" b="0" dirty="0">
                <a:solidFill>
                  <a:srgbClr val="FF0000"/>
                </a:solidFill>
                <a:latin typeface="+mj-ea"/>
                <a:ea typeface="+mj-ea"/>
              </a:rPr>
              <a:t> </a:t>
            </a:r>
            <a:r>
              <a:rPr lang="en-US" altLang="zh-CN" sz="1400" b="0" dirty="0" smtClean="0">
                <a:solidFill>
                  <a:srgbClr val="FF0000"/>
                </a:solidFill>
                <a:latin typeface="+mj-ea"/>
                <a:ea typeface="+mj-ea"/>
              </a:rPr>
              <a:t>      </a:t>
            </a:r>
            <a:r>
              <a:rPr lang="zh-CN" altLang="zh-CN" sz="1400" b="0" dirty="0" smtClean="0">
                <a:solidFill>
                  <a:srgbClr val="FF0000"/>
                </a:solidFill>
                <a:latin typeface="+mj-ea"/>
                <a:ea typeface="+mj-ea"/>
              </a:rPr>
              <a:t>命名</a:t>
            </a:r>
            <a:r>
              <a:rPr lang="zh-CN" altLang="zh-CN" sz="1400" b="0" dirty="0">
                <a:solidFill>
                  <a:srgbClr val="FF0000"/>
                </a:solidFill>
                <a:latin typeface="+mj-ea"/>
                <a:ea typeface="+mj-ea"/>
              </a:rPr>
              <a:t>：</a:t>
            </a:r>
            <a:r>
              <a:rPr lang="zh-CN" altLang="zh-CN" sz="1400" b="0" dirty="0">
                <a:latin typeface="+mj-ea"/>
                <a:ea typeface="+mj-ea"/>
              </a:rPr>
              <a:t>公共报表数据库</a:t>
            </a:r>
            <a:r>
              <a:rPr lang="en-US" altLang="zh-CN" sz="1400" b="0" dirty="0" err="1" smtClean="0">
                <a:latin typeface="+mj-ea"/>
                <a:ea typeface="+mj-ea"/>
              </a:rPr>
              <a:t>CommonReport</a:t>
            </a:r>
            <a:endParaRPr lang="en-US" altLang="zh-CN" sz="1400" dirty="0">
              <a:latin typeface="+mj-ea"/>
              <a:ea typeface="+mj-ea"/>
            </a:endParaRPr>
          </a:p>
          <a:p>
            <a:pPr marL="0" lvl="0" indent="0"/>
            <a:r>
              <a:rPr lang="zh-CN" altLang="zh-CN" sz="1400" dirty="0" smtClean="0">
                <a:solidFill>
                  <a:srgbClr val="FF0000"/>
                </a:solidFill>
                <a:latin typeface="+mj-ea"/>
                <a:ea typeface="+mj-ea"/>
              </a:rPr>
              <a:t>以上</a:t>
            </a:r>
            <a:r>
              <a:rPr lang="zh-CN" altLang="zh-CN" sz="1400" dirty="0">
                <a:solidFill>
                  <a:srgbClr val="FF0000"/>
                </a:solidFill>
                <a:latin typeface="+mj-ea"/>
                <a:ea typeface="+mj-ea"/>
              </a:rPr>
              <a:t>命名不能说明业务频繁度和</a:t>
            </a:r>
            <a:r>
              <a:rPr lang="zh-CN" altLang="zh-CN" sz="1400" dirty="0">
                <a:solidFill>
                  <a:srgbClr val="FF0000"/>
                </a:solidFill>
                <a:latin typeface="+mj-ea"/>
                <a:ea typeface="+mj-ea"/>
              </a:rPr>
              <a:t>数据库大小</a:t>
            </a:r>
            <a:r>
              <a:rPr lang="zh-CN" altLang="zh-CN" sz="1400" dirty="0">
                <a:solidFill>
                  <a:srgbClr val="FF0000"/>
                </a:solidFill>
                <a:latin typeface="+mj-ea"/>
                <a:ea typeface="+mj-ea"/>
              </a:rPr>
              <a:t>。</a:t>
            </a:r>
            <a:r>
              <a:rPr lang="zh-CN" altLang="zh-CN" sz="1400" dirty="0">
                <a:solidFill>
                  <a:srgbClr val="FF0000"/>
                </a:solidFill>
                <a:latin typeface="+mj-ea"/>
                <a:ea typeface="+mj-ea"/>
              </a:rPr>
              <a:t>需尽量避免数据库命名中出现数字和下划线（</a:t>
            </a:r>
            <a:r>
              <a:rPr lang="en-US" altLang="zh-CN" sz="1400" dirty="0">
                <a:solidFill>
                  <a:srgbClr val="FF0000"/>
                </a:solidFill>
                <a:latin typeface="+mj-ea"/>
                <a:ea typeface="+mj-ea"/>
              </a:rPr>
              <a:t>_</a:t>
            </a:r>
            <a:r>
              <a:rPr lang="zh-CN" altLang="zh-CN" sz="1400" dirty="0">
                <a:solidFill>
                  <a:srgbClr val="FF0000"/>
                </a:solidFill>
                <a:latin typeface="+mj-ea"/>
                <a:ea typeface="+mj-ea"/>
              </a:rPr>
              <a:t>）</a:t>
            </a:r>
          </a:p>
          <a:p>
            <a:pPr marL="288036" lvl="3" indent="0">
              <a:buNone/>
            </a:pPr>
            <a:endParaRPr lang="zh-CN" altLang="zh-CN" sz="1400" b="0" dirty="0">
              <a:latin typeface="+mj-ea"/>
              <a:ea typeface="+mj-ea"/>
            </a:endParaRPr>
          </a:p>
        </p:txBody>
      </p:sp>
      <p:graphicFrame>
        <p:nvGraphicFramePr>
          <p:cNvPr id="4" name="表格 3"/>
          <p:cNvGraphicFramePr>
            <a:graphicFrameLocks noGrp="1"/>
          </p:cNvGraphicFramePr>
          <p:nvPr>
            <p:extLst>
              <p:ext uri="{D42A27DB-BD31-4B8C-83A1-F6EECF244321}">
                <p14:modId xmlns:p14="http://schemas.microsoft.com/office/powerpoint/2010/main" val="428820490"/>
              </p:ext>
            </p:extLst>
          </p:nvPr>
        </p:nvGraphicFramePr>
        <p:xfrm>
          <a:off x="1187624" y="3573016"/>
          <a:ext cx="6096000" cy="1457375"/>
        </p:xfrm>
        <a:graphic>
          <a:graphicData uri="http://schemas.openxmlformats.org/drawingml/2006/table">
            <a:tbl>
              <a:tblPr firstRow="1" bandRow="1">
                <a:tableStyleId>{00A15C55-8517-42AA-B614-E9B94910E393}</a:tableStyleId>
              </a:tblPr>
              <a:tblGrid>
                <a:gridCol w="1440160"/>
                <a:gridCol w="2736304"/>
                <a:gridCol w="1919536"/>
              </a:tblGrid>
              <a:tr h="36009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200" b="1" dirty="0" smtClean="0">
                          <a:latin typeface="+mj-ea"/>
                          <a:ea typeface="+mj-ea"/>
                        </a:rPr>
                        <a:t>域级别</a:t>
                      </a:r>
                    </a:p>
                  </a:txBody>
                  <a:tcPr/>
                </a:tc>
                <a:tc>
                  <a:txBody>
                    <a:bodyPr/>
                    <a:lstStyle/>
                    <a:p>
                      <a:pPr algn="ctr"/>
                      <a:r>
                        <a:rPr lang="zh-CN" altLang="en-US" sz="1200" b="1" dirty="0" smtClean="0">
                          <a:latin typeface="+mj-ea"/>
                          <a:ea typeface="+mj-ea"/>
                        </a:rPr>
                        <a:t>域名称</a:t>
                      </a:r>
                      <a:endParaRPr lang="zh-CN" altLang="en-US" sz="1200" b="1" dirty="0">
                        <a:latin typeface="+mj-ea"/>
                        <a:ea typeface="+mj-ea"/>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200" b="1" dirty="0" smtClean="0">
                          <a:latin typeface="+mj-ea"/>
                          <a:ea typeface="+mj-ea"/>
                        </a:rPr>
                        <a:t>数据库名称</a:t>
                      </a:r>
                    </a:p>
                  </a:txBody>
                  <a:tcPr/>
                </a:tc>
              </a:tr>
              <a:tr h="247907">
                <a:tc>
                  <a:txBody>
                    <a:bodyPr/>
                    <a:lstStyle/>
                    <a:p>
                      <a:r>
                        <a:rPr lang="zh-CN" altLang="en-US" sz="1200" b="1" dirty="0" smtClean="0">
                          <a:latin typeface="+mj-ea"/>
                          <a:ea typeface="+mj-ea"/>
                        </a:rPr>
                        <a:t>根域</a:t>
                      </a:r>
                      <a:endParaRPr lang="zh-CN" altLang="en-US" sz="1200" b="1" dirty="0">
                        <a:latin typeface="+mj-ea"/>
                        <a:ea typeface="+mj-ea"/>
                      </a:endParaRPr>
                    </a:p>
                  </a:txBody>
                  <a:tcPr/>
                </a:tc>
                <a:tc>
                  <a:txBody>
                    <a:bodyPr/>
                    <a:lstStyle/>
                    <a:p>
                      <a:r>
                        <a:rPr lang="en-US" altLang="zh-CN" sz="1200" b="1" dirty="0" smtClean="0">
                          <a:latin typeface="+mj-ea"/>
                          <a:ea typeface="+mj-ea"/>
                        </a:rPr>
                        <a:t>.</a:t>
                      </a:r>
                      <a:endParaRPr lang="zh-CN" altLang="en-US" sz="1200" b="1" dirty="0">
                        <a:latin typeface="+mj-ea"/>
                        <a:ea typeface="+mj-ea"/>
                      </a:endParaRPr>
                    </a:p>
                  </a:txBody>
                  <a:tcPr/>
                </a:tc>
                <a:tc>
                  <a:txBody>
                    <a:bodyPr/>
                    <a:lstStyle/>
                    <a:p>
                      <a:r>
                        <a:rPr lang="en-US" altLang="zh-CN" sz="1200" b="1" dirty="0" smtClean="0">
                          <a:latin typeface="+mj-ea"/>
                          <a:ea typeface="+mj-ea"/>
                        </a:rPr>
                        <a:t>/- -</a:t>
                      </a:r>
                      <a:endParaRPr lang="zh-CN" altLang="en-US" sz="1200" b="1" dirty="0">
                        <a:latin typeface="+mj-ea"/>
                        <a:ea typeface="+mj-ea"/>
                      </a:endParaRPr>
                    </a:p>
                  </a:txBody>
                  <a:tcPr/>
                </a:tc>
              </a:tr>
              <a:tr h="247907">
                <a:tc>
                  <a:txBody>
                    <a:bodyPr/>
                    <a:lstStyle/>
                    <a:p>
                      <a:r>
                        <a:rPr lang="zh-CN" altLang="en-US" sz="1200" b="1" dirty="0" smtClean="0">
                          <a:latin typeface="+mj-ea"/>
                          <a:ea typeface="+mj-ea"/>
                        </a:rPr>
                        <a:t>顶级域</a:t>
                      </a:r>
                      <a:endParaRPr lang="zh-CN" altLang="en-US" sz="1200" b="1" dirty="0">
                        <a:latin typeface="+mj-ea"/>
                        <a:ea typeface="+mj-ea"/>
                      </a:endParaRPr>
                    </a:p>
                  </a:txBody>
                  <a:tcPr/>
                </a:tc>
                <a:tc>
                  <a:txBody>
                    <a:bodyPr/>
                    <a:lstStyle/>
                    <a:p>
                      <a:r>
                        <a:rPr lang="en-US" altLang="zh-CN" sz="1200" b="1" dirty="0" smtClean="0">
                          <a:latin typeface="+mj-ea"/>
                          <a:ea typeface="+mj-ea"/>
                        </a:rPr>
                        <a:t>Com.</a:t>
                      </a:r>
                      <a:endParaRPr lang="zh-CN" altLang="en-US" sz="1200" b="1" dirty="0">
                        <a:latin typeface="+mj-ea"/>
                        <a:ea typeface="+mj-ea"/>
                      </a:endParaRPr>
                    </a:p>
                  </a:txBody>
                  <a:tcPr/>
                </a:tc>
                <a:tc>
                  <a:txBody>
                    <a:bodyPr/>
                    <a:lstStyle/>
                    <a:p>
                      <a:r>
                        <a:rPr lang="en-US" altLang="zh-CN" sz="1200" b="1" dirty="0" smtClean="0">
                          <a:latin typeface="+mj-ea"/>
                          <a:ea typeface="+mj-ea"/>
                        </a:rPr>
                        <a:t>/- -</a:t>
                      </a:r>
                      <a:endParaRPr lang="zh-CN" altLang="en-US" sz="1200" b="1" dirty="0">
                        <a:latin typeface="+mj-ea"/>
                        <a:ea typeface="+mj-ea"/>
                      </a:endParaRPr>
                    </a:p>
                  </a:txBody>
                  <a:tcPr/>
                </a:tc>
              </a:tr>
              <a:tr h="247907">
                <a:tc>
                  <a:txBody>
                    <a:bodyPr/>
                    <a:lstStyle/>
                    <a:p>
                      <a:r>
                        <a:rPr lang="zh-CN" altLang="en-US" sz="1200" b="1" dirty="0" smtClean="0">
                          <a:latin typeface="+mj-ea"/>
                          <a:ea typeface="+mj-ea"/>
                        </a:rPr>
                        <a:t>二级域</a:t>
                      </a:r>
                      <a:endParaRPr lang="zh-CN" altLang="en-US" sz="1200" b="1" dirty="0">
                        <a:latin typeface="+mj-ea"/>
                        <a:ea typeface="+mj-ea"/>
                      </a:endParaRPr>
                    </a:p>
                  </a:txBody>
                  <a:tcPr/>
                </a:tc>
                <a:tc>
                  <a:txBody>
                    <a:bodyPr/>
                    <a:lstStyle/>
                    <a:p>
                      <a:r>
                        <a:rPr lang="en-US" altLang="zh-CN" sz="1200" b="1" dirty="0" smtClean="0">
                          <a:latin typeface="+mj-ea"/>
                          <a:ea typeface="+mj-ea"/>
                        </a:rPr>
                        <a:t>jdbbx.com.</a:t>
                      </a:r>
                      <a:endParaRPr lang="zh-CN" altLang="en-US" sz="1200" b="1" dirty="0">
                        <a:latin typeface="+mj-ea"/>
                        <a:ea typeface="+mj-ea"/>
                      </a:endParaRPr>
                    </a:p>
                  </a:txBody>
                  <a:tcPr/>
                </a:tc>
                <a:tc>
                  <a:txBody>
                    <a:bodyPr/>
                    <a:lstStyle/>
                    <a:p>
                      <a:r>
                        <a:rPr lang="en-US" altLang="zh-CN" sz="1200" b="1" dirty="0" err="1" smtClean="0">
                          <a:latin typeface="+mj-ea"/>
                          <a:ea typeface="+mj-ea"/>
                        </a:rPr>
                        <a:t>Jdbbx</a:t>
                      </a:r>
                      <a:endParaRPr lang="zh-CN" altLang="en-US" sz="1200" b="1" dirty="0">
                        <a:latin typeface="+mj-ea"/>
                        <a:ea typeface="+mj-ea"/>
                      </a:endParaRPr>
                    </a:p>
                  </a:txBody>
                  <a:tcPr/>
                </a:tc>
              </a:tr>
              <a:tr h="2479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1" u="none" strike="noStrike" cap="none" normalizeH="0" baseline="0" dirty="0" smtClean="0">
                          <a:ln>
                            <a:noFill/>
                          </a:ln>
                          <a:effectLst/>
                          <a:latin typeface="+mj-ea"/>
                          <a:ea typeface="+mj-ea"/>
                          <a:sym typeface="Arial" charset="0"/>
                        </a:rPr>
                        <a:t>FQDN</a:t>
                      </a:r>
                      <a:endParaRPr kumimoji="0" lang="en-US" altLang="zh-CN" sz="1200" b="1" i="0" u="none" strike="noStrike" cap="none" normalizeH="0" baseline="0" dirty="0" smtClean="0">
                        <a:ln>
                          <a:noFill/>
                        </a:ln>
                        <a:solidFill>
                          <a:srgbClr val="342F61"/>
                        </a:solidFill>
                        <a:effectLst/>
                        <a:latin typeface="+mj-ea"/>
                        <a:ea typeface="+mj-ea"/>
                        <a:sym typeface="Arial" charset="0"/>
                      </a:endParaRPr>
                    </a:p>
                  </a:txBody>
                  <a:tcPr/>
                </a:tc>
                <a:tc>
                  <a:txBody>
                    <a:bodyPr/>
                    <a:lstStyle/>
                    <a:p>
                      <a:r>
                        <a:rPr lang="en-US" altLang="zh-CN" sz="1200" b="1" dirty="0" smtClean="0">
                          <a:latin typeface="+mj-ea"/>
                          <a:ea typeface="+mj-ea"/>
                        </a:rPr>
                        <a:t>dnf.jdbbx.com.</a:t>
                      </a:r>
                      <a:endParaRPr lang="zh-CN" altLang="en-US" sz="1200" b="1" dirty="0">
                        <a:latin typeface="+mj-ea"/>
                        <a:ea typeface="+mj-ea"/>
                      </a:endParaRPr>
                    </a:p>
                  </a:txBody>
                  <a:tcPr/>
                </a:tc>
                <a:tc>
                  <a:txBody>
                    <a:bodyPr/>
                    <a:lstStyle/>
                    <a:p>
                      <a:r>
                        <a:rPr lang="en-US" altLang="zh-CN" sz="1200" b="1" dirty="0" err="1" smtClean="0">
                          <a:latin typeface="+mj-ea"/>
                          <a:ea typeface="+mj-ea"/>
                        </a:rPr>
                        <a:t>JdbbxDNF</a:t>
                      </a:r>
                      <a:endParaRPr lang="zh-CN" altLang="en-US" sz="1200" b="1" dirty="0">
                        <a:latin typeface="+mj-ea"/>
                        <a:ea typeface="+mj-ea"/>
                      </a:endParaRPr>
                    </a:p>
                  </a:txBody>
                  <a:tcPr/>
                </a:tc>
              </a:tr>
            </a:tbl>
          </a:graphicData>
        </a:graphic>
      </p:graphicFrame>
    </p:spTree>
    <p:extLst>
      <p:ext uri="{BB962C8B-B14F-4D97-AF65-F5344CB8AC3E}">
        <p14:creationId xmlns:p14="http://schemas.microsoft.com/office/powerpoint/2010/main" val="28410137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表命名</a:t>
            </a:r>
            <a:r>
              <a:rPr lang="zh-CN" altLang="en-US" dirty="0"/>
              <a:t>规范</a:t>
            </a:r>
          </a:p>
        </p:txBody>
      </p:sp>
      <p:sp>
        <p:nvSpPr>
          <p:cNvPr id="3" name="内容占位符 2"/>
          <p:cNvSpPr>
            <a:spLocks noGrp="1"/>
          </p:cNvSpPr>
          <p:nvPr>
            <p:ph idx="1"/>
          </p:nvPr>
        </p:nvSpPr>
        <p:spPr>
          <a:xfrm>
            <a:off x="822960" y="1100628"/>
            <a:ext cx="7520940" cy="3912548"/>
          </a:xfrm>
        </p:spPr>
        <p:txBody>
          <a:bodyPr>
            <a:normAutofit/>
          </a:bodyPr>
          <a:lstStyle/>
          <a:p>
            <a:r>
              <a:rPr lang="zh-CN" altLang="zh-CN" sz="1400" dirty="0" smtClean="0">
                <a:latin typeface="+mj-ea"/>
                <a:ea typeface="+mj-ea"/>
              </a:rPr>
              <a:t>实体</a:t>
            </a:r>
            <a:r>
              <a:rPr lang="zh-CN" altLang="zh-CN" sz="1400" dirty="0">
                <a:latin typeface="+mj-ea"/>
                <a:ea typeface="+mj-ea"/>
              </a:rPr>
              <a:t>表</a:t>
            </a:r>
          </a:p>
          <a:p>
            <a:pPr marL="228600" lvl="2" indent="0">
              <a:buNone/>
            </a:pPr>
            <a:r>
              <a:rPr lang="zh-CN" altLang="zh-CN" sz="1400" b="0" dirty="0">
                <a:solidFill>
                  <a:srgbClr val="FF0000"/>
                </a:solidFill>
                <a:latin typeface="+mj-ea"/>
                <a:ea typeface="+mj-ea"/>
              </a:rPr>
              <a:t>命名：</a:t>
            </a:r>
            <a:r>
              <a:rPr lang="zh-CN" altLang="zh-CN" sz="1400" b="0" dirty="0">
                <a:latin typeface="+mj-ea"/>
                <a:ea typeface="+mj-ea"/>
              </a:rPr>
              <a:t>表命名只能使用</a:t>
            </a:r>
            <a:r>
              <a:rPr lang="en-US" altLang="zh-CN" sz="1400" b="0" dirty="0">
                <a:latin typeface="+mj-ea"/>
                <a:ea typeface="+mj-ea"/>
              </a:rPr>
              <a:t>26</a:t>
            </a:r>
            <a:r>
              <a:rPr lang="zh-CN" altLang="zh-CN" sz="1400" b="0" dirty="0">
                <a:latin typeface="+mj-ea"/>
                <a:ea typeface="+mj-ea"/>
              </a:rPr>
              <a:t>个英文字母、下划线、数字，每个单词首字母大写其余小写，数字只可以（</a:t>
            </a:r>
            <a:r>
              <a:rPr lang="en-US" altLang="zh-CN" sz="1400" b="0" dirty="0">
                <a:solidFill>
                  <a:srgbClr val="FF0000"/>
                </a:solidFill>
                <a:latin typeface="+mj-ea"/>
                <a:ea typeface="+mj-ea"/>
              </a:rPr>
              <a:t>YYYYMM:201401</a:t>
            </a:r>
            <a:r>
              <a:rPr lang="zh-CN" altLang="zh-CN" sz="1400" b="0" dirty="0">
                <a:latin typeface="+mj-ea"/>
                <a:ea typeface="+mj-ea"/>
              </a:rPr>
              <a:t>）六位日期形式出现，其他形式的数字不可出现。</a:t>
            </a:r>
          </a:p>
          <a:p>
            <a:pPr marL="228600" lvl="2" indent="0">
              <a:buNone/>
            </a:pPr>
            <a:r>
              <a:rPr lang="zh-CN" altLang="zh-CN" sz="1400" b="0" dirty="0">
                <a:solidFill>
                  <a:srgbClr val="FF0000"/>
                </a:solidFill>
                <a:latin typeface="+mj-ea"/>
                <a:ea typeface="+mj-ea"/>
              </a:rPr>
              <a:t>举例：</a:t>
            </a:r>
          </a:p>
          <a:p>
            <a:pPr marL="571500" lvl="2" indent="-342900">
              <a:buFont typeface="+mj-lt"/>
              <a:buAutoNum type="alphaUcPeriod"/>
            </a:pPr>
            <a:r>
              <a:rPr lang="en-US" altLang="zh-CN" sz="1400" b="0" dirty="0" err="1">
                <a:latin typeface="+mj-ea"/>
                <a:ea typeface="+mj-ea"/>
              </a:rPr>
              <a:t>Order_Log</a:t>
            </a:r>
            <a:r>
              <a:rPr lang="en-US" altLang="zh-CN" sz="1400" b="0" dirty="0">
                <a:latin typeface="+mj-ea"/>
                <a:ea typeface="+mj-ea"/>
              </a:rPr>
              <a:t>  [</a:t>
            </a:r>
            <a:r>
              <a:rPr lang="zh-CN" altLang="zh-CN" sz="1400" b="0" dirty="0">
                <a:latin typeface="+mj-ea"/>
                <a:ea typeface="+mj-ea"/>
              </a:rPr>
              <a:t>正确</a:t>
            </a:r>
            <a:r>
              <a:rPr lang="en-US" altLang="zh-CN" sz="1400" b="0" dirty="0">
                <a:latin typeface="+mj-ea"/>
                <a:ea typeface="+mj-ea"/>
              </a:rPr>
              <a:t>]</a:t>
            </a:r>
            <a:r>
              <a:rPr lang="zh-CN" altLang="zh-CN" sz="1400" b="0" dirty="0">
                <a:latin typeface="+mj-ea"/>
                <a:ea typeface="+mj-ea"/>
              </a:rPr>
              <a:t>； </a:t>
            </a:r>
          </a:p>
          <a:p>
            <a:pPr marL="571500" lvl="2" indent="-342900">
              <a:buFont typeface="+mj-lt"/>
              <a:buAutoNum type="alphaUcPeriod"/>
            </a:pPr>
            <a:r>
              <a:rPr lang="en-US" altLang="zh-CN" sz="1400" b="0" dirty="0">
                <a:solidFill>
                  <a:srgbClr val="FF0000"/>
                </a:solidFill>
                <a:latin typeface="+mj-ea"/>
                <a:ea typeface="+mj-ea"/>
              </a:rPr>
              <a:t>201400</a:t>
            </a:r>
            <a:r>
              <a:rPr lang="en-US" altLang="zh-CN" sz="1400" b="0" dirty="0">
                <a:latin typeface="+mj-ea"/>
                <a:ea typeface="+mj-ea"/>
              </a:rPr>
              <a:t>Order_Log  [</a:t>
            </a:r>
            <a:r>
              <a:rPr lang="zh-CN" altLang="zh-CN" sz="1400" b="0" dirty="0">
                <a:latin typeface="+mj-ea"/>
                <a:ea typeface="+mj-ea"/>
              </a:rPr>
              <a:t>正确</a:t>
            </a:r>
            <a:r>
              <a:rPr lang="en-US" altLang="zh-CN" sz="1400" b="0" dirty="0">
                <a:latin typeface="+mj-ea"/>
                <a:ea typeface="+mj-ea"/>
              </a:rPr>
              <a:t>]</a:t>
            </a:r>
            <a:r>
              <a:rPr lang="zh-CN" altLang="zh-CN" sz="1400" b="0" dirty="0">
                <a:latin typeface="+mj-ea"/>
                <a:ea typeface="+mj-ea"/>
              </a:rPr>
              <a:t>；</a:t>
            </a:r>
          </a:p>
          <a:p>
            <a:pPr marL="571500" lvl="2" indent="-342900">
              <a:buFont typeface="+mj-lt"/>
              <a:buAutoNum type="alphaUcPeriod"/>
            </a:pPr>
            <a:r>
              <a:rPr lang="en-US" altLang="zh-CN" sz="1400" b="0" dirty="0">
                <a:latin typeface="+mj-ea"/>
                <a:ea typeface="+mj-ea"/>
              </a:rPr>
              <a:t>Order</a:t>
            </a:r>
            <a:r>
              <a:rPr lang="en-US" altLang="zh-CN" sz="1400" b="0" dirty="0">
                <a:solidFill>
                  <a:srgbClr val="FF0000"/>
                </a:solidFill>
                <a:latin typeface="+mj-ea"/>
                <a:ea typeface="+mj-ea"/>
              </a:rPr>
              <a:t>2012</a:t>
            </a:r>
            <a:r>
              <a:rPr lang="en-US" altLang="zh-CN" sz="1400" b="0" dirty="0">
                <a:latin typeface="+mj-ea"/>
                <a:ea typeface="+mj-ea"/>
              </a:rPr>
              <a:t>_</a:t>
            </a:r>
            <a:r>
              <a:rPr lang="en-US" altLang="zh-CN" sz="1400" b="0" dirty="0">
                <a:solidFill>
                  <a:srgbClr val="FF0000"/>
                </a:solidFill>
                <a:latin typeface="+mj-ea"/>
                <a:ea typeface="+mj-ea"/>
              </a:rPr>
              <a:t>l</a:t>
            </a:r>
            <a:r>
              <a:rPr lang="en-US" altLang="zh-CN" sz="1400" b="0" dirty="0">
                <a:latin typeface="+mj-ea"/>
                <a:ea typeface="+mj-ea"/>
              </a:rPr>
              <a:t>og  [</a:t>
            </a:r>
            <a:r>
              <a:rPr lang="zh-CN" altLang="zh-CN" sz="1400" b="0" dirty="0">
                <a:latin typeface="+mj-ea"/>
                <a:ea typeface="+mj-ea"/>
              </a:rPr>
              <a:t>错误：不可非六位出现数字，每个单词首字母需大写</a:t>
            </a:r>
            <a:r>
              <a:rPr lang="en-US" altLang="zh-CN" sz="1400" b="0" dirty="0">
                <a:latin typeface="+mj-ea"/>
                <a:ea typeface="+mj-ea"/>
              </a:rPr>
              <a:t>]</a:t>
            </a:r>
            <a:endParaRPr lang="zh-CN" altLang="zh-CN" sz="1400" b="0" dirty="0">
              <a:latin typeface="+mj-ea"/>
              <a:ea typeface="+mj-ea"/>
            </a:endParaRPr>
          </a:p>
          <a:p>
            <a:r>
              <a:rPr lang="zh-CN" altLang="zh-CN" sz="1400" dirty="0">
                <a:latin typeface="+mj-ea"/>
                <a:ea typeface="+mj-ea"/>
              </a:rPr>
              <a:t>临时存放数据表</a:t>
            </a:r>
          </a:p>
          <a:p>
            <a:r>
              <a:rPr lang="zh-CN" altLang="zh-CN" sz="1400" b="0" dirty="0">
                <a:latin typeface="+mj-ea"/>
                <a:ea typeface="+mj-ea"/>
              </a:rPr>
              <a:t>用于数据操作、数据清理、数据迁移等</a:t>
            </a:r>
          </a:p>
          <a:p>
            <a:pPr marL="228600" lvl="2" indent="0">
              <a:buNone/>
            </a:pPr>
            <a:r>
              <a:rPr lang="zh-CN" altLang="zh-CN" sz="1400" b="0" dirty="0">
                <a:solidFill>
                  <a:srgbClr val="FF0000"/>
                </a:solidFill>
                <a:latin typeface="+mj-ea"/>
                <a:ea typeface="+mj-ea"/>
              </a:rPr>
              <a:t>命名：</a:t>
            </a:r>
            <a:r>
              <a:rPr lang="en-US" altLang="zh-CN" sz="1400" b="0" dirty="0">
                <a:latin typeface="+mj-ea"/>
                <a:ea typeface="+mj-ea"/>
              </a:rPr>
              <a:t>[</a:t>
            </a:r>
            <a:r>
              <a:rPr lang="zh-CN" altLang="zh-CN" sz="1400" b="0" dirty="0">
                <a:latin typeface="+mj-ea"/>
                <a:ea typeface="+mj-ea"/>
              </a:rPr>
              <a:t>原表所在数据库名称</a:t>
            </a:r>
            <a:r>
              <a:rPr lang="en-US" altLang="zh-CN" sz="1400" b="0" dirty="0">
                <a:latin typeface="+mj-ea"/>
                <a:ea typeface="+mj-ea"/>
              </a:rPr>
              <a:t>]+_del+</a:t>
            </a:r>
            <a:r>
              <a:rPr lang="zh-CN" altLang="zh-CN" sz="1400" b="0" dirty="0">
                <a:latin typeface="+mj-ea"/>
                <a:ea typeface="+mj-ea"/>
              </a:rPr>
              <a:t>当日日期</a:t>
            </a:r>
            <a:r>
              <a:rPr lang="en-US" altLang="zh-CN" sz="1400" b="0" dirty="0">
                <a:latin typeface="+mj-ea"/>
                <a:ea typeface="+mj-ea"/>
              </a:rPr>
              <a:t>+</a:t>
            </a:r>
            <a:r>
              <a:rPr lang="zh-CN" altLang="zh-CN" sz="1400" b="0" dirty="0">
                <a:latin typeface="+mj-ea"/>
                <a:ea typeface="+mj-ea"/>
              </a:rPr>
              <a:t>原表名</a:t>
            </a:r>
          </a:p>
          <a:p>
            <a:pPr marL="228600" lvl="2" indent="0">
              <a:buNone/>
            </a:pPr>
            <a:r>
              <a:rPr lang="zh-CN" altLang="zh-CN" sz="1400" b="0" dirty="0">
                <a:solidFill>
                  <a:srgbClr val="FF0000"/>
                </a:solidFill>
                <a:latin typeface="+mj-ea"/>
                <a:ea typeface="+mj-ea"/>
              </a:rPr>
              <a:t>举例：</a:t>
            </a:r>
          </a:p>
          <a:p>
            <a:pPr marL="571500" lvl="2" indent="-342900">
              <a:buFont typeface="+mj-lt"/>
              <a:buAutoNum type="alphaUcPeriod"/>
            </a:pPr>
            <a:r>
              <a:rPr lang="zh-CN" altLang="zh-CN" sz="1400" b="0" dirty="0">
                <a:latin typeface="+mj-ea"/>
                <a:ea typeface="+mj-ea"/>
              </a:rPr>
              <a:t>非跨库</a:t>
            </a:r>
            <a:r>
              <a:rPr lang="en-US" altLang="zh-CN" sz="1400" b="0" dirty="0">
                <a:latin typeface="+mj-ea"/>
                <a:ea typeface="+mj-ea"/>
              </a:rPr>
              <a:t>  _del20131225Order_Log</a:t>
            </a:r>
            <a:r>
              <a:rPr lang="zh-CN" altLang="zh-CN" sz="1400" b="0" dirty="0">
                <a:latin typeface="+mj-ea"/>
                <a:ea typeface="+mj-ea"/>
              </a:rPr>
              <a:t>； </a:t>
            </a:r>
          </a:p>
          <a:p>
            <a:pPr marL="571500" lvl="2" indent="-342900">
              <a:buFont typeface="+mj-lt"/>
              <a:buAutoNum type="alphaUcPeriod"/>
            </a:pPr>
            <a:r>
              <a:rPr lang="zh-CN" altLang="zh-CN" sz="1400" b="0" dirty="0">
                <a:latin typeface="+mj-ea"/>
                <a:ea typeface="+mj-ea"/>
              </a:rPr>
              <a:t>跨库</a:t>
            </a:r>
            <a:r>
              <a:rPr lang="en-US" altLang="zh-CN" sz="1400" b="0" dirty="0">
                <a:latin typeface="+mj-ea"/>
                <a:ea typeface="+mj-ea"/>
              </a:rPr>
              <a:t> JdyouUser_del20131225Order_Log</a:t>
            </a:r>
            <a:endParaRPr lang="zh-CN" altLang="zh-CN" sz="1400" b="0" dirty="0">
              <a:latin typeface="+mj-ea"/>
              <a:ea typeface="+mj-ea"/>
            </a:endParaRPr>
          </a:p>
        </p:txBody>
      </p:sp>
    </p:spTree>
    <p:extLst>
      <p:ext uri="{BB962C8B-B14F-4D97-AF65-F5344CB8AC3E}">
        <p14:creationId xmlns:p14="http://schemas.microsoft.com/office/powerpoint/2010/main" val="30858011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字段、索引命名规范</a:t>
            </a:r>
            <a:endParaRPr lang="zh-CN" altLang="en-US" dirty="0"/>
          </a:p>
        </p:txBody>
      </p:sp>
      <p:sp>
        <p:nvSpPr>
          <p:cNvPr id="3" name="内容占位符 2"/>
          <p:cNvSpPr>
            <a:spLocks noGrp="1"/>
          </p:cNvSpPr>
          <p:nvPr>
            <p:ph idx="1"/>
          </p:nvPr>
        </p:nvSpPr>
        <p:spPr>
          <a:xfrm>
            <a:off x="822960" y="1100628"/>
            <a:ext cx="7520940" cy="3912548"/>
          </a:xfrm>
          <a:solidFill>
            <a:schemeClr val="bg1"/>
          </a:solidFill>
        </p:spPr>
        <p:txBody>
          <a:bodyPr>
            <a:noAutofit/>
          </a:bodyPr>
          <a:lstStyle/>
          <a:p>
            <a:r>
              <a:rPr lang="zh-CN" altLang="zh-CN" sz="1400" dirty="0">
                <a:latin typeface="+mj-ea"/>
                <a:ea typeface="+mj-ea"/>
              </a:rPr>
              <a:t>字段</a:t>
            </a:r>
          </a:p>
          <a:p>
            <a:pPr marL="228600" lvl="2" indent="0">
              <a:buNone/>
            </a:pPr>
            <a:r>
              <a:rPr lang="zh-CN" altLang="zh-CN" sz="1400" b="0" dirty="0">
                <a:solidFill>
                  <a:srgbClr val="FF0000"/>
                </a:solidFill>
                <a:latin typeface="+mj-ea"/>
                <a:ea typeface="+mj-ea"/>
              </a:rPr>
              <a:t>命名：</a:t>
            </a:r>
            <a:r>
              <a:rPr lang="zh-CN" altLang="zh-CN" sz="1400" b="0" dirty="0">
                <a:latin typeface="+mj-ea"/>
                <a:ea typeface="+mj-ea"/>
              </a:rPr>
              <a:t>只能使用</a:t>
            </a:r>
            <a:r>
              <a:rPr lang="en-US" altLang="zh-CN" sz="1400" b="0" dirty="0">
                <a:latin typeface="+mj-ea"/>
                <a:ea typeface="+mj-ea"/>
              </a:rPr>
              <a:t>26</a:t>
            </a:r>
            <a:r>
              <a:rPr lang="zh-CN" altLang="zh-CN" sz="1400" b="0" dirty="0">
                <a:latin typeface="+mj-ea"/>
                <a:ea typeface="+mj-ea"/>
              </a:rPr>
              <a:t>个英文字母、数字，并且每个单词首字母大写其余小写</a:t>
            </a:r>
          </a:p>
          <a:p>
            <a:pPr marL="228600" lvl="2" indent="0">
              <a:buNone/>
            </a:pPr>
            <a:r>
              <a:rPr lang="zh-CN" altLang="zh-CN" sz="1400" b="0" dirty="0">
                <a:solidFill>
                  <a:srgbClr val="FF0000"/>
                </a:solidFill>
                <a:latin typeface="+mj-ea"/>
                <a:ea typeface="+mj-ea"/>
              </a:rPr>
              <a:t>举例：</a:t>
            </a:r>
            <a:r>
              <a:rPr lang="zh-CN" altLang="zh-CN" sz="1400" b="0" dirty="0">
                <a:latin typeface="+mj-ea"/>
                <a:ea typeface="+mj-ea"/>
              </a:rPr>
              <a:t> </a:t>
            </a:r>
            <a:r>
              <a:rPr lang="en-US" altLang="zh-CN" sz="1400" dirty="0" err="1" smtClean="0">
                <a:latin typeface="+mj-ea"/>
                <a:ea typeface="+mj-ea"/>
              </a:rPr>
              <a:t>OrderId</a:t>
            </a:r>
            <a:r>
              <a:rPr lang="en-US" altLang="zh-CN" sz="1400" dirty="0" smtClean="0">
                <a:latin typeface="+mj-ea"/>
                <a:ea typeface="+mj-ea"/>
              </a:rPr>
              <a:t>  </a:t>
            </a:r>
            <a:r>
              <a:rPr lang="en-US" altLang="zh-CN" sz="1400" dirty="0">
                <a:latin typeface="+mj-ea"/>
                <a:ea typeface="+mj-ea"/>
              </a:rPr>
              <a:t>[</a:t>
            </a:r>
            <a:r>
              <a:rPr lang="zh-CN" altLang="zh-CN" sz="1400" dirty="0">
                <a:latin typeface="+mj-ea"/>
                <a:ea typeface="+mj-ea"/>
              </a:rPr>
              <a:t>正确</a:t>
            </a:r>
            <a:r>
              <a:rPr lang="en-US" altLang="zh-CN" sz="1400" dirty="0">
                <a:latin typeface="+mj-ea"/>
                <a:ea typeface="+mj-ea"/>
              </a:rPr>
              <a:t>]</a:t>
            </a:r>
            <a:r>
              <a:rPr lang="zh-CN" altLang="zh-CN" sz="1400" dirty="0" smtClean="0">
                <a:latin typeface="+mj-ea"/>
                <a:ea typeface="+mj-ea"/>
              </a:rPr>
              <a:t>；</a:t>
            </a:r>
            <a:r>
              <a:rPr lang="en-US" altLang="zh-CN" sz="1400" dirty="0" err="1" smtClean="0">
                <a:latin typeface="+mj-ea"/>
                <a:ea typeface="+mj-ea"/>
              </a:rPr>
              <a:t>Order</a:t>
            </a:r>
            <a:r>
              <a:rPr lang="en-US" altLang="zh-CN" sz="1400" dirty="0" err="1" smtClean="0">
                <a:solidFill>
                  <a:srgbClr val="FF0000"/>
                </a:solidFill>
                <a:latin typeface="+mj-ea"/>
                <a:ea typeface="+mj-ea"/>
              </a:rPr>
              <a:t>_</a:t>
            </a:r>
            <a:r>
              <a:rPr lang="en-US" altLang="zh-CN" sz="1400" dirty="0" err="1" smtClean="0">
                <a:latin typeface="+mj-ea"/>
                <a:ea typeface="+mj-ea"/>
              </a:rPr>
              <a:t>Id</a:t>
            </a:r>
            <a:r>
              <a:rPr lang="en-US" altLang="zh-CN" sz="1400" dirty="0" smtClean="0">
                <a:latin typeface="+mj-ea"/>
                <a:ea typeface="+mj-ea"/>
              </a:rPr>
              <a:t> </a:t>
            </a:r>
            <a:r>
              <a:rPr lang="en-US" altLang="zh-CN" sz="1400" dirty="0">
                <a:latin typeface="+mj-ea"/>
                <a:ea typeface="+mj-ea"/>
              </a:rPr>
              <a:t>[</a:t>
            </a:r>
            <a:r>
              <a:rPr lang="zh-CN" altLang="zh-CN" sz="1400" dirty="0">
                <a:latin typeface="+mj-ea"/>
                <a:ea typeface="+mj-ea"/>
              </a:rPr>
              <a:t>错误：</a:t>
            </a:r>
            <a:r>
              <a:rPr lang="zh-CN" altLang="zh-CN" sz="1400" dirty="0">
                <a:solidFill>
                  <a:srgbClr val="FF0000"/>
                </a:solidFill>
                <a:latin typeface="+mj-ea"/>
                <a:ea typeface="+mj-ea"/>
              </a:rPr>
              <a:t>不可出现下划线</a:t>
            </a:r>
            <a:r>
              <a:rPr lang="en-US" altLang="zh-CN" sz="1400" dirty="0">
                <a:latin typeface="+mj-ea"/>
                <a:ea typeface="+mj-ea"/>
              </a:rPr>
              <a:t>]</a:t>
            </a:r>
            <a:endParaRPr lang="zh-CN" altLang="zh-CN" sz="1400" dirty="0">
              <a:latin typeface="+mj-ea"/>
              <a:ea typeface="+mj-ea"/>
            </a:endParaRPr>
          </a:p>
          <a:p>
            <a:r>
              <a:rPr lang="zh-CN" altLang="zh-CN" sz="1400" dirty="0">
                <a:latin typeface="+mj-ea"/>
                <a:ea typeface="+mj-ea"/>
              </a:rPr>
              <a:t>索引</a:t>
            </a:r>
          </a:p>
          <a:p>
            <a:pPr marL="228600" lvl="2" indent="0">
              <a:buNone/>
            </a:pPr>
            <a:r>
              <a:rPr lang="zh-CN" altLang="zh-CN" sz="1400" b="0" dirty="0">
                <a:solidFill>
                  <a:srgbClr val="FF0000"/>
                </a:solidFill>
                <a:latin typeface="+mj-ea"/>
                <a:ea typeface="+mj-ea"/>
              </a:rPr>
              <a:t>命名：</a:t>
            </a:r>
          </a:p>
          <a:p>
            <a:pPr marL="809244" lvl="3" indent="-342900">
              <a:buFont typeface="+mj-lt"/>
              <a:buAutoNum type="alphaUcPeriod"/>
            </a:pPr>
            <a:r>
              <a:rPr lang="zh-CN" altLang="zh-CN" sz="1400" dirty="0">
                <a:latin typeface="+mj-ea"/>
                <a:ea typeface="+mj-ea"/>
              </a:rPr>
              <a:t>主键</a:t>
            </a:r>
            <a:r>
              <a:rPr lang="en-US" altLang="zh-CN" sz="1400" dirty="0">
                <a:latin typeface="+mj-ea"/>
                <a:ea typeface="+mj-ea"/>
              </a:rPr>
              <a:t>&lt;PK_</a:t>
            </a:r>
            <a:r>
              <a:rPr lang="zh-CN" altLang="zh-CN" sz="1400" dirty="0">
                <a:solidFill>
                  <a:srgbClr val="FF0000"/>
                </a:solidFill>
                <a:latin typeface="+mj-ea"/>
                <a:ea typeface="+mj-ea"/>
              </a:rPr>
              <a:t>表名称</a:t>
            </a:r>
            <a:r>
              <a:rPr lang="en-US" altLang="zh-CN" sz="1400" dirty="0">
                <a:latin typeface="+mj-ea"/>
                <a:ea typeface="+mj-ea"/>
              </a:rPr>
              <a:t>_</a:t>
            </a:r>
            <a:r>
              <a:rPr lang="zh-CN" altLang="zh-CN" sz="1400" dirty="0">
                <a:latin typeface="+mj-ea"/>
                <a:ea typeface="+mj-ea"/>
              </a:rPr>
              <a:t>字段名称</a:t>
            </a:r>
            <a:r>
              <a:rPr lang="en-US" altLang="zh-CN" sz="1400" dirty="0">
                <a:latin typeface="+mj-ea"/>
                <a:ea typeface="+mj-ea"/>
              </a:rPr>
              <a:t>1_</a:t>
            </a:r>
            <a:r>
              <a:rPr lang="zh-CN" altLang="zh-CN" sz="1400" dirty="0">
                <a:latin typeface="+mj-ea"/>
                <a:ea typeface="+mj-ea"/>
              </a:rPr>
              <a:t>字段名称</a:t>
            </a:r>
            <a:r>
              <a:rPr lang="en-US" altLang="zh-CN" sz="1400" dirty="0">
                <a:latin typeface="+mj-ea"/>
                <a:ea typeface="+mj-ea"/>
              </a:rPr>
              <a:t>2</a:t>
            </a:r>
            <a:r>
              <a:rPr lang="zh-CN" altLang="zh-CN" sz="1400" dirty="0">
                <a:latin typeface="+mj-ea"/>
                <a:ea typeface="+mj-ea"/>
              </a:rPr>
              <a:t>…</a:t>
            </a:r>
            <a:r>
              <a:rPr lang="en-US" altLang="zh-CN" sz="1400" dirty="0">
                <a:latin typeface="+mj-ea"/>
                <a:ea typeface="+mj-ea"/>
              </a:rPr>
              <a:t>&gt;</a:t>
            </a:r>
            <a:r>
              <a:rPr lang="zh-CN" altLang="zh-CN" sz="1400" dirty="0">
                <a:latin typeface="+mj-ea"/>
                <a:ea typeface="+mj-ea"/>
              </a:rPr>
              <a:t>；</a:t>
            </a:r>
            <a:r>
              <a:rPr lang="en-US" altLang="zh-CN" sz="1400" dirty="0">
                <a:solidFill>
                  <a:srgbClr val="FF0000"/>
                </a:solidFill>
                <a:latin typeface="+mj-ea"/>
                <a:ea typeface="+mj-ea"/>
              </a:rPr>
              <a:t>PK</a:t>
            </a:r>
            <a:r>
              <a:rPr lang="zh-CN" altLang="zh-CN" sz="1400" dirty="0">
                <a:solidFill>
                  <a:srgbClr val="FF0000"/>
                </a:solidFill>
                <a:latin typeface="+mj-ea"/>
                <a:ea typeface="+mj-ea"/>
              </a:rPr>
              <a:t>需大写</a:t>
            </a:r>
          </a:p>
          <a:p>
            <a:pPr marL="809244" lvl="3" indent="-342900">
              <a:buFont typeface="+mj-lt"/>
              <a:buAutoNum type="alphaUcPeriod"/>
            </a:pPr>
            <a:r>
              <a:rPr lang="zh-CN" altLang="zh-CN" sz="1400" dirty="0">
                <a:latin typeface="+mj-ea"/>
                <a:ea typeface="+mj-ea"/>
              </a:rPr>
              <a:t>非聚集和聚集索引命名</a:t>
            </a:r>
            <a:r>
              <a:rPr lang="en-US" altLang="zh-CN" sz="1400" dirty="0">
                <a:latin typeface="+mj-ea"/>
                <a:ea typeface="+mj-ea"/>
              </a:rPr>
              <a:t>   &lt;</a:t>
            </a:r>
            <a:r>
              <a:rPr lang="en-US" altLang="zh-CN" sz="1400" dirty="0" err="1">
                <a:latin typeface="+mj-ea"/>
                <a:ea typeface="+mj-ea"/>
              </a:rPr>
              <a:t>idx</a:t>
            </a:r>
            <a:r>
              <a:rPr lang="en-US" altLang="zh-CN" sz="1400" dirty="0">
                <a:latin typeface="+mj-ea"/>
                <a:ea typeface="+mj-ea"/>
              </a:rPr>
              <a:t>_</a:t>
            </a:r>
            <a:r>
              <a:rPr lang="zh-CN" altLang="zh-CN" sz="1400" dirty="0">
                <a:latin typeface="+mj-ea"/>
                <a:ea typeface="+mj-ea"/>
              </a:rPr>
              <a:t>字段名称</a:t>
            </a:r>
            <a:r>
              <a:rPr lang="en-US" altLang="zh-CN" sz="1400" dirty="0">
                <a:latin typeface="+mj-ea"/>
                <a:ea typeface="+mj-ea"/>
              </a:rPr>
              <a:t>1_</a:t>
            </a:r>
            <a:r>
              <a:rPr lang="zh-CN" altLang="zh-CN" sz="1400" dirty="0">
                <a:latin typeface="+mj-ea"/>
                <a:ea typeface="+mj-ea"/>
              </a:rPr>
              <a:t>字段名称</a:t>
            </a:r>
            <a:r>
              <a:rPr lang="en-US" altLang="zh-CN" sz="1400" dirty="0">
                <a:latin typeface="+mj-ea"/>
                <a:ea typeface="+mj-ea"/>
              </a:rPr>
              <a:t>2</a:t>
            </a:r>
            <a:r>
              <a:rPr lang="zh-CN" altLang="zh-CN" sz="1400" dirty="0">
                <a:latin typeface="+mj-ea"/>
                <a:ea typeface="+mj-ea"/>
              </a:rPr>
              <a:t>…</a:t>
            </a:r>
            <a:r>
              <a:rPr lang="en-US" altLang="zh-CN" sz="1400" dirty="0">
                <a:latin typeface="+mj-ea"/>
                <a:ea typeface="+mj-ea"/>
              </a:rPr>
              <a:t>&gt;</a:t>
            </a:r>
            <a:r>
              <a:rPr lang="zh-CN" altLang="zh-CN" sz="1400" dirty="0">
                <a:latin typeface="+mj-ea"/>
                <a:ea typeface="+mj-ea"/>
              </a:rPr>
              <a:t>；</a:t>
            </a:r>
            <a:r>
              <a:rPr lang="en-US" altLang="zh-CN" sz="1400" dirty="0" err="1">
                <a:solidFill>
                  <a:srgbClr val="FF0000"/>
                </a:solidFill>
                <a:latin typeface="+mj-ea"/>
                <a:ea typeface="+mj-ea"/>
              </a:rPr>
              <a:t>idx</a:t>
            </a:r>
            <a:r>
              <a:rPr lang="zh-CN" altLang="zh-CN" sz="1400" dirty="0">
                <a:solidFill>
                  <a:srgbClr val="FF0000"/>
                </a:solidFill>
                <a:latin typeface="+mj-ea"/>
                <a:ea typeface="+mj-ea"/>
              </a:rPr>
              <a:t>需小写</a:t>
            </a:r>
          </a:p>
          <a:p>
            <a:pPr marL="809244" lvl="3" indent="-342900">
              <a:buFont typeface="+mj-lt"/>
              <a:buAutoNum type="alphaUcPeriod"/>
            </a:pPr>
            <a:r>
              <a:rPr lang="zh-CN" altLang="zh-CN" sz="1400" dirty="0">
                <a:latin typeface="+mj-ea"/>
                <a:ea typeface="+mj-ea"/>
              </a:rPr>
              <a:t>唯一索引命名</a:t>
            </a:r>
            <a:r>
              <a:rPr lang="en-US" altLang="zh-CN" sz="1400" dirty="0">
                <a:latin typeface="+mj-ea"/>
                <a:ea typeface="+mj-ea"/>
              </a:rPr>
              <a:t>  &lt;un_</a:t>
            </a:r>
            <a:r>
              <a:rPr lang="zh-CN" altLang="zh-CN" sz="1400" dirty="0">
                <a:latin typeface="+mj-ea"/>
                <a:ea typeface="+mj-ea"/>
              </a:rPr>
              <a:t>字段名称</a:t>
            </a:r>
            <a:r>
              <a:rPr lang="en-US" altLang="zh-CN" sz="1400" dirty="0">
                <a:latin typeface="+mj-ea"/>
                <a:ea typeface="+mj-ea"/>
              </a:rPr>
              <a:t>1_</a:t>
            </a:r>
            <a:r>
              <a:rPr lang="zh-CN" altLang="zh-CN" sz="1400" dirty="0">
                <a:latin typeface="+mj-ea"/>
                <a:ea typeface="+mj-ea"/>
              </a:rPr>
              <a:t>字段名称</a:t>
            </a:r>
            <a:r>
              <a:rPr lang="en-US" altLang="zh-CN" sz="1400" dirty="0">
                <a:latin typeface="+mj-ea"/>
                <a:ea typeface="+mj-ea"/>
              </a:rPr>
              <a:t>2</a:t>
            </a:r>
            <a:r>
              <a:rPr lang="zh-CN" altLang="zh-CN" sz="1400" dirty="0">
                <a:latin typeface="+mj-ea"/>
                <a:ea typeface="+mj-ea"/>
              </a:rPr>
              <a:t>…</a:t>
            </a:r>
            <a:r>
              <a:rPr lang="en-US" altLang="zh-CN" sz="1400" dirty="0">
                <a:latin typeface="+mj-ea"/>
                <a:ea typeface="+mj-ea"/>
              </a:rPr>
              <a:t>&gt;</a:t>
            </a:r>
            <a:r>
              <a:rPr lang="zh-CN" altLang="zh-CN" sz="1400" dirty="0">
                <a:latin typeface="+mj-ea"/>
                <a:ea typeface="+mj-ea"/>
              </a:rPr>
              <a:t>；</a:t>
            </a:r>
            <a:r>
              <a:rPr lang="en-US" altLang="zh-CN" sz="1400" dirty="0">
                <a:latin typeface="+mj-ea"/>
                <a:ea typeface="+mj-ea"/>
              </a:rPr>
              <a:t> </a:t>
            </a:r>
            <a:r>
              <a:rPr lang="en-US" altLang="zh-CN" sz="1400" dirty="0">
                <a:solidFill>
                  <a:srgbClr val="FF0000"/>
                </a:solidFill>
                <a:latin typeface="+mj-ea"/>
                <a:ea typeface="+mj-ea"/>
              </a:rPr>
              <a:t>un</a:t>
            </a:r>
            <a:r>
              <a:rPr lang="zh-CN" altLang="zh-CN" sz="1400" dirty="0">
                <a:solidFill>
                  <a:srgbClr val="FF0000"/>
                </a:solidFill>
                <a:latin typeface="+mj-ea"/>
                <a:ea typeface="+mj-ea"/>
              </a:rPr>
              <a:t>需小写</a:t>
            </a:r>
          </a:p>
          <a:p>
            <a:pPr marL="228600" lvl="2" indent="0">
              <a:buNone/>
            </a:pPr>
            <a:r>
              <a:rPr lang="zh-CN" altLang="zh-CN" sz="1400" b="0" dirty="0">
                <a:solidFill>
                  <a:srgbClr val="FF0000"/>
                </a:solidFill>
                <a:latin typeface="+mj-ea"/>
                <a:ea typeface="+mj-ea"/>
              </a:rPr>
              <a:t>举例：</a:t>
            </a:r>
          </a:p>
          <a:p>
            <a:pPr marL="800100" lvl="3" indent="-342900">
              <a:buFont typeface="+mj-lt"/>
              <a:buAutoNum type="alphaUcPeriod"/>
            </a:pPr>
            <a:r>
              <a:rPr lang="en-US" altLang="zh-CN" sz="1400" b="0" dirty="0">
                <a:latin typeface="+mj-ea"/>
                <a:ea typeface="+mj-ea"/>
              </a:rPr>
              <a:t>Order</a:t>
            </a:r>
            <a:r>
              <a:rPr lang="zh-CN" altLang="zh-CN" sz="1400" b="0" dirty="0">
                <a:latin typeface="+mj-ea"/>
                <a:ea typeface="+mj-ea"/>
              </a:rPr>
              <a:t>表主键</a:t>
            </a:r>
            <a:r>
              <a:rPr lang="en-US" altLang="zh-CN" sz="1400" b="0" dirty="0" err="1">
                <a:latin typeface="+mj-ea"/>
                <a:ea typeface="+mj-ea"/>
              </a:rPr>
              <a:t>OrderId</a:t>
            </a:r>
            <a:r>
              <a:rPr lang="zh-CN" altLang="zh-CN" sz="1400" b="0" dirty="0" smtClean="0">
                <a:latin typeface="+mj-ea"/>
                <a:ea typeface="+mj-ea"/>
              </a:rPr>
              <a:t>命名</a:t>
            </a:r>
            <a:r>
              <a:rPr lang="en-US" altLang="zh-CN" sz="1400" b="0" dirty="0" smtClean="0">
                <a:latin typeface="+mj-ea"/>
                <a:ea typeface="+mj-ea"/>
              </a:rPr>
              <a:t>        &lt;</a:t>
            </a:r>
            <a:r>
              <a:rPr lang="en-US" altLang="zh-CN" sz="1400" b="0" dirty="0" err="1">
                <a:latin typeface="+mj-ea"/>
                <a:ea typeface="+mj-ea"/>
              </a:rPr>
              <a:t>PK_Order_OrderId</a:t>
            </a:r>
            <a:r>
              <a:rPr lang="en-US" altLang="zh-CN" sz="1400" b="0" dirty="0">
                <a:latin typeface="+mj-ea"/>
                <a:ea typeface="+mj-ea"/>
              </a:rPr>
              <a:t>&gt;</a:t>
            </a:r>
            <a:endParaRPr lang="zh-CN" altLang="zh-CN" sz="1400" b="0" dirty="0">
              <a:latin typeface="+mj-ea"/>
              <a:ea typeface="+mj-ea"/>
            </a:endParaRPr>
          </a:p>
          <a:p>
            <a:pPr marL="800100" lvl="3" indent="-342900">
              <a:buFont typeface="+mj-lt"/>
              <a:buAutoNum type="alphaUcPeriod"/>
            </a:pPr>
            <a:r>
              <a:rPr lang="en-US" altLang="zh-CN" sz="1400" b="0" dirty="0">
                <a:latin typeface="+mj-ea"/>
                <a:ea typeface="+mj-ea"/>
              </a:rPr>
              <a:t>Order</a:t>
            </a:r>
            <a:r>
              <a:rPr lang="zh-CN" altLang="zh-CN" sz="1400" b="0" dirty="0">
                <a:latin typeface="+mj-ea"/>
                <a:ea typeface="+mj-ea"/>
              </a:rPr>
              <a:t>表</a:t>
            </a:r>
            <a:r>
              <a:rPr lang="en-US" altLang="zh-CN" sz="1400" b="0" dirty="0" err="1">
                <a:latin typeface="+mj-ea"/>
                <a:ea typeface="+mj-ea"/>
              </a:rPr>
              <a:t>OrderId</a:t>
            </a:r>
            <a:r>
              <a:rPr lang="en-US" altLang="zh-CN" sz="1400" b="0" dirty="0">
                <a:latin typeface="+mj-ea"/>
                <a:ea typeface="+mj-ea"/>
              </a:rPr>
              <a:t> </a:t>
            </a:r>
            <a:r>
              <a:rPr lang="zh-CN" altLang="zh-CN" sz="1400" b="0" dirty="0">
                <a:latin typeface="+mj-ea"/>
                <a:ea typeface="+mj-ea"/>
              </a:rPr>
              <a:t>字段索引命名</a:t>
            </a:r>
            <a:r>
              <a:rPr lang="en-US" altLang="zh-CN" sz="1400" b="0" dirty="0">
                <a:latin typeface="+mj-ea"/>
                <a:ea typeface="+mj-ea"/>
              </a:rPr>
              <a:t>  </a:t>
            </a:r>
            <a:r>
              <a:rPr lang="en-US" altLang="zh-CN" sz="1400" b="0" dirty="0" smtClean="0">
                <a:latin typeface="+mj-ea"/>
                <a:ea typeface="+mj-ea"/>
              </a:rPr>
              <a:t>    &lt;</a:t>
            </a:r>
            <a:r>
              <a:rPr lang="en-US" altLang="zh-CN" sz="1400" b="0" dirty="0" err="1">
                <a:latin typeface="+mj-ea"/>
                <a:ea typeface="+mj-ea"/>
              </a:rPr>
              <a:t>idx_OrderId</a:t>
            </a:r>
            <a:r>
              <a:rPr lang="en-US" altLang="zh-CN" sz="1400" b="0" dirty="0">
                <a:latin typeface="+mj-ea"/>
                <a:ea typeface="+mj-ea"/>
              </a:rPr>
              <a:t> &gt;</a:t>
            </a:r>
            <a:endParaRPr lang="zh-CN" altLang="zh-CN" sz="1400" b="0" dirty="0">
              <a:latin typeface="+mj-ea"/>
              <a:ea typeface="+mj-ea"/>
            </a:endParaRPr>
          </a:p>
          <a:p>
            <a:pPr marL="800100" lvl="3" indent="-342900">
              <a:buFont typeface="+mj-lt"/>
              <a:buAutoNum type="alphaUcPeriod"/>
            </a:pPr>
            <a:r>
              <a:rPr lang="en-US" altLang="zh-CN" sz="1400" b="0" dirty="0">
                <a:latin typeface="+mj-ea"/>
                <a:ea typeface="+mj-ea"/>
              </a:rPr>
              <a:t>Order</a:t>
            </a:r>
            <a:r>
              <a:rPr lang="zh-CN" altLang="zh-CN" sz="1400" b="0" dirty="0">
                <a:latin typeface="+mj-ea"/>
                <a:ea typeface="+mj-ea"/>
              </a:rPr>
              <a:t>表</a:t>
            </a:r>
            <a:r>
              <a:rPr lang="en-US" altLang="zh-CN" sz="1400" b="0" dirty="0" err="1">
                <a:latin typeface="+mj-ea"/>
                <a:ea typeface="+mj-ea"/>
              </a:rPr>
              <a:t>OrderId</a:t>
            </a:r>
            <a:r>
              <a:rPr lang="zh-CN" altLang="zh-CN" sz="1400" b="0" dirty="0">
                <a:latin typeface="+mj-ea"/>
                <a:ea typeface="+mj-ea"/>
              </a:rPr>
              <a:t>和</a:t>
            </a:r>
            <a:r>
              <a:rPr lang="en-US" altLang="zh-CN" sz="1400" b="0" dirty="0" err="1">
                <a:latin typeface="+mj-ea"/>
                <a:ea typeface="+mj-ea"/>
              </a:rPr>
              <a:t>UserId</a:t>
            </a:r>
            <a:r>
              <a:rPr lang="zh-CN" altLang="zh-CN" sz="1400" b="0" dirty="0">
                <a:latin typeface="+mj-ea"/>
                <a:ea typeface="+mj-ea"/>
              </a:rPr>
              <a:t>两字段联合索引命名</a:t>
            </a:r>
            <a:r>
              <a:rPr lang="en-US" altLang="zh-CN" sz="1400" b="0" dirty="0">
                <a:latin typeface="+mj-ea"/>
                <a:ea typeface="+mj-ea"/>
              </a:rPr>
              <a:t> </a:t>
            </a:r>
            <a:r>
              <a:rPr lang="en-US" altLang="zh-CN" sz="1400" b="0" dirty="0" smtClean="0">
                <a:latin typeface="+mj-ea"/>
                <a:ea typeface="+mj-ea"/>
              </a:rPr>
              <a:t>   &lt;</a:t>
            </a:r>
            <a:r>
              <a:rPr lang="en-US" altLang="zh-CN" sz="1400" b="0" dirty="0" err="1">
                <a:latin typeface="+mj-ea"/>
                <a:ea typeface="+mj-ea"/>
              </a:rPr>
              <a:t>idx_OrderId_UserId</a:t>
            </a:r>
            <a:r>
              <a:rPr lang="en-US" altLang="zh-CN" sz="1400" b="0" dirty="0">
                <a:latin typeface="+mj-ea"/>
                <a:ea typeface="+mj-ea"/>
              </a:rPr>
              <a:t>&gt;</a:t>
            </a:r>
            <a:endParaRPr lang="zh-CN" altLang="zh-CN" sz="1400" b="0" dirty="0">
              <a:latin typeface="+mj-ea"/>
              <a:ea typeface="+mj-ea"/>
            </a:endParaRPr>
          </a:p>
          <a:p>
            <a:pPr marL="800100" lvl="3" indent="-342900">
              <a:buFont typeface="+mj-lt"/>
              <a:buAutoNum type="alphaUcPeriod"/>
            </a:pPr>
            <a:r>
              <a:rPr lang="en-US" altLang="zh-CN" sz="1400" b="0" dirty="0">
                <a:latin typeface="+mj-ea"/>
                <a:ea typeface="+mj-ea"/>
              </a:rPr>
              <a:t>Order</a:t>
            </a:r>
            <a:r>
              <a:rPr lang="zh-CN" altLang="zh-CN" sz="1400" b="0" dirty="0">
                <a:latin typeface="+mj-ea"/>
                <a:ea typeface="+mj-ea"/>
              </a:rPr>
              <a:t>表</a:t>
            </a:r>
            <a:r>
              <a:rPr lang="en-US" altLang="zh-CN" sz="1400" b="0" dirty="0" err="1">
                <a:latin typeface="+mj-ea"/>
                <a:ea typeface="+mj-ea"/>
              </a:rPr>
              <a:t>OrderId</a:t>
            </a:r>
            <a:r>
              <a:rPr lang="zh-CN" altLang="zh-CN" sz="1400" b="0" dirty="0">
                <a:latin typeface="+mj-ea"/>
                <a:ea typeface="+mj-ea"/>
              </a:rPr>
              <a:t>唯一索引命名</a:t>
            </a:r>
            <a:r>
              <a:rPr lang="en-US" altLang="zh-CN" sz="1400" b="0" dirty="0">
                <a:latin typeface="+mj-ea"/>
                <a:ea typeface="+mj-ea"/>
              </a:rPr>
              <a:t>  </a:t>
            </a:r>
            <a:r>
              <a:rPr lang="en-US" altLang="zh-CN" sz="1400" b="0" dirty="0" smtClean="0">
                <a:latin typeface="+mj-ea"/>
                <a:ea typeface="+mj-ea"/>
              </a:rPr>
              <a:t>   &lt;</a:t>
            </a:r>
            <a:r>
              <a:rPr lang="en-US" altLang="zh-CN" sz="1400" b="0" dirty="0" err="1">
                <a:latin typeface="+mj-ea"/>
                <a:ea typeface="+mj-ea"/>
              </a:rPr>
              <a:t>un_OrderId</a:t>
            </a:r>
            <a:r>
              <a:rPr lang="en-US" altLang="zh-CN" sz="1400" b="0" dirty="0">
                <a:latin typeface="+mj-ea"/>
                <a:ea typeface="+mj-ea"/>
              </a:rPr>
              <a:t>&gt;</a:t>
            </a:r>
            <a:endParaRPr lang="zh-CN" altLang="zh-CN" sz="1400" b="0" dirty="0">
              <a:latin typeface="+mj-ea"/>
              <a:ea typeface="+mj-ea"/>
            </a:endParaRPr>
          </a:p>
        </p:txBody>
      </p:sp>
    </p:spTree>
    <p:extLst>
      <p:ext uri="{BB962C8B-B14F-4D97-AF65-F5344CB8AC3E}">
        <p14:creationId xmlns:p14="http://schemas.microsoft.com/office/powerpoint/2010/main" val="9455784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视图与函数命名规范</a:t>
            </a:r>
          </a:p>
        </p:txBody>
      </p:sp>
      <p:sp>
        <p:nvSpPr>
          <p:cNvPr id="3" name="内容占位符 2"/>
          <p:cNvSpPr>
            <a:spLocks noGrp="1"/>
          </p:cNvSpPr>
          <p:nvPr>
            <p:ph idx="1"/>
          </p:nvPr>
        </p:nvSpPr>
        <p:spPr/>
        <p:txBody>
          <a:bodyPr/>
          <a:lstStyle/>
          <a:p>
            <a:pPr marL="0" lvl="1" indent="0">
              <a:lnSpc>
                <a:spcPct val="150000"/>
              </a:lnSpc>
              <a:spcBef>
                <a:spcPts val="0"/>
              </a:spcBef>
              <a:buNone/>
            </a:pPr>
            <a:r>
              <a:rPr lang="zh-CN" altLang="en-US" sz="1400" b="1" dirty="0">
                <a:latin typeface="+mj-ea"/>
                <a:ea typeface="+mj-ea"/>
              </a:rPr>
              <a:t>视图</a:t>
            </a:r>
            <a:endParaRPr lang="en-US" altLang="zh-CN" sz="1400" b="1" dirty="0">
              <a:latin typeface="+mj-ea"/>
              <a:ea typeface="+mj-ea"/>
            </a:endParaRPr>
          </a:p>
          <a:p>
            <a:pPr marL="228600" lvl="2" indent="0">
              <a:lnSpc>
                <a:spcPct val="150000"/>
              </a:lnSpc>
              <a:spcBef>
                <a:spcPts val="0"/>
              </a:spcBef>
              <a:buNone/>
            </a:pPr>
            <a:r>
              <a:rPr lang="zh-CN" altLang="en-US" sz="1400" dirty="0">
                <a:solidFill>
                  <a:srgbClr val="FF0000"/>
                </a:solidFill>
                <a:latin typeface="+mj-ea"/>
                <a:ea typeface="+mj-ea"/>
              </a:rPr>
              <a:t>命名：</a:t>
            </a:r>
            <a:r>
              <a:rPr lang="en-US" altLang="zh-CN" sz="1400" dirty="0">
                <a:latin typeface="+mj-ea"/>
                <a:ea typeface="+mj-ea"/>
              </a:rPr>
              <a:t>V_</a:t>
            </a:r>
            <a:r>
              <a:rPr lang="zh-CN" altLang="en-US" sz="1400" dirty="0">
                <a:latin typeface="+mj-ea"/>
                <a:ea typeface="+mj-ea"/>
              </a:rPr>
              <a:t>相关内容命名</a:t>
            </a:r>
            <a:endParaRPr lang="en-US" altLang="zh-CN" sz="1400" dirty="0">
              <a:latin typeface="+mj-ea"/>
              <a:ea typeface="+mj-ea"/>
            </a:endParaRPr>
          </a:p>
          <a:p>
            <a:pPr marL="228600" lvl="2" indent="0">
              <a:lnSpc>
                <a:spcPct val="150000"/>
              </a:lnSpc>
              <a:spcBef>
                <a:spcPts val="0"/>
              </a:spcBef>
              <a:buNone/>
            </a:pPr>
            <a:r>
              <a:rPr lang="zh-CN" altLang="en-US" sz="1400" dirty="0">
                <a:solidFill>
                  <a:srgbClr val="FF0000"/>
                </a:solidFill>
                <a:latin typeface="+mj-ea"/>
                <a:ea typeface="+mj-ea"/>
              </a:rPr>
              <a:t>举例：</a:t>
            </a:r>
            <a:r>
              <a:rPr lang="zh-CN" altLang="en-US" sz="1400" dirty="0">
                <a:latin typeface="+mj-ea"/>
                <a:ea typeface="+mj-ea"/>
              </a:rPr>
              <a:t>订单查询视图  </a:t>
            </a:r>
            <a:r>
              <a:rPr lang="en-US" altLang="zh-CN" sz="1400" dirty="0">
                <a:latin typeface="+mj-ea"/>
                <a:ea typeface="+mj-ea"/>
              </a:rPr>
              <a:t>&lt;</a:t>
            </a:r>
            <a:r>
              <a:rPr lang="en-US" altLang="zh-CN" sz="1400" dirty="0" err="1">
                <a:solidFill>
                  <a:srgbClr val="FF0000"/>
                </a:solidFill>
                <a:latin typeface="+mj-ea"/>
                <a:ea typeface="+mj-ea"/>
              </a:rPr>
              <a:t>V_Orders</a:t>
            </a:r>
            <a:r>
              <a:rPr lang="en-US" altLang="zh-CN" sz="1400" dirty="0">
                <a:latin typeface="+mj-ea"/>
                <a:ea typeface="+mj-ea"/>
              </a:rPr>
              <a:t>&gt;</a:t>
            </a:r>
          </a:p>
          <a:p>
            <a:pPr marL="0" lvl="1" indent="0">
              <a:lnSpc>
                <a:spcPct val="150000"/>
              </a:lnSpc>
              <a:spcBef>
                <a:spcPts val="0"/>
              </a:spcBef>
              <a:buNone/>
            </a:pPr>
            <a:r>
              <a:rPr lang="zh-CN" altLang="en-US" sz="1400" b="1" dirty="0">
                <a:latin typeface="+mj-ea"/>
                <a:ea typeface="+mj-ea"/>
              </a:rPr>
              <a:t>函数</a:t>
            </a:r>
            <a:endParaRPr lang="en-US" altLang="zh-CN" sz="1400" b="1" dirty="0">
              <a:latin typeface="+mj-ea"/>
              <a:ea typeface="+mj-ea"/>
            </a:endParaRPr>
          </a:p>
          <a:p>
            <a:pPr marL="228600" lvl="2" indent="0">
              <a:lnSpc>
                <a:spcPct val="150000"/>
              </a:lnSpc>
              <a:spcBef>
                <a:spcPts val="0"/>
              </a:spcBef>
              <a:buNone/>
            </a:pPr>
            <a:r>
              <a:rPr lang="zh-CN" altLang="en-US" sz="1400" dirty="0">
                <a:solidFill>
                  <a:srgbClr val="FF0000"/>
                </a:solidFill>
                <a:latin typeface="+mj-ea"/>
                <a:ea typeface="+mj-ea"/>
              </a:rPr>
              <a:t>命名： </a:t>
            </a:r>
            <a:r>
              <a:rPr lang="en-US" altLang="zh-CN" sz="1400" dirty="0">
                <a:latin typeface="+mj-ea"/>
                <a:ea typeface="+mj-ea"/>
              </a:rPr>
              <a:t>X&lt;</a:t>
            </a:r>
            <a:r>
              <a:rPr lang="zh-CN" altLang="en-US" sz="1400" dirty="0">
                <a:latin typeface="+mj-ea"/>
                <a:ea typeface="+mj-ea"/>
              </a:rPr>
              <a:t>业务类型</a:t>
            </a:r>
            <a:r>
              <a:rPr lang="en-US" altLang="zh-CN" sz="1400" dirty="0">
                <a:latin typeface="+mj-ea"/>
                <a:ea typeface="+mj-ea"/>
              </a:rPr>
              <a:t>&gt;</a:t>
            </a:r>
            <a:r>
              <a:rPr lang="zh-CN" altLang="en-US" sz="1400" dirty="0">
                <a:latin typeface="+mj-ea"/>
                <a:ea typeface="+mj-ea"/>
              </a:rPr>
              <a:t>，</a:t>
            </a:r>
            <a:r>
              <a:rPr lang="en-US" altLang="zh-CN" sz="1400" dirty="0">
                <a:latin typeface="+mj-ea"/>
                <a:ea typeface="+mj-ea"/>
              </a:rPr>
              <a:t>Y&lt;</a:t>
            </a:r>
            <a:r>
              <a:rPr lang="zh-CN" altLang="en-US" sz="1400" dirty="0">
                <a:latin typeface="+mj-ea"/>
                <a:ea typeface="+mj-ea"/>
              </a:rPr>
              <a:t>功能描述</a:t>
            </a:r>
            <a:r>
              <a:rPr lang="en-US" altLang="zh-CN" sz="1400" dirty="0">
                <a:latin typeface="+mj-ea"/>
                <a:ea typeface="+mj-ea"/>
              </a:rPr>
              <a:t>(</a:t>
            </a:r>
            <a:r>
              <a:rPr lang="zh-CN" altLang="en-US" sz="1400" dirty="0">
                <a:latin typeface="+mj-ea"/>
                <a:ea typeface="+mj-ea"/>
              </a:rPr>
              <a:t>动词</a:t>
            </a:r>
            <a:r>
              <a:rPr lang="en-US" altLang="zh-CN" sz="1400" dirty="0">
                <a:latin typeface="+mj-ea"/>
                <a:ea typeface="+mj-ea"/>
              </a:rPr>
              <a:t>+[</a:t>
            </a:r>
            <a:r>
              <a:rPr lang="zh-CN" altLang="en-US" sz="1400" dirty="0">
                <a:latin typeface="+mj-ea"/>
                <a:ea typeface="+mj-ea"/>
              </a:rPr>
              <a:t>名词</a:t>
            </a:r>
            <a:r>
              <a:rPr lang="en-US" altLang="zh-CN" sz="1400" dirty="0">
                <a:latin typeface="+mj-ea"/>
                <a:ea typeface="+mj-ea"/>
              </a:rPr>
              <a:t>])&gt;</a:t>
            </a:r>
            <a:r>
              <a:rPr lang="zh-CN" altLang="en-US" sz="1400" dirty="0">
                <a:latin typeface="+mj-ea"/>
                <a:ea typeface="+mj-ea"/>
              </a:rPr>
              <a:t>；常用函数命名</a:t>
            </a:r>
            <a:r>
              <a:rPr lang="en-US" altLang="zh-CN" sz="1400" dirty="0">
                <a:latin typeface="+mj-ea"/>
                <a:ea typeface="+mj-ea"/>
              </a:rPr>
              <a:t>&lt;</a:t>
            </a:r>
            <a:r>
              <a:rPr lang="en-US" altLang="zh-CN" sz="1400" dirty="0" err="1">
                <a:latin typeface="+mj-ea"/>
                <a:ea typeface="+mj-ea"/>
              </a:rPr>
              <a:t>fn</a:t>
            </a:r>
            <a:r>
              <a:rPr lang="en-US" altLang="zh-CN" sz="1400" dirty="0">
                <a:latin typeface="+mj-ea"/>
                <a:ea typeface="+mj-ea"/>
              </a:rPr>
              <a:t>_+[X]+Y&gt;</a:t>
            </a:r>
          </a:p>
          <a:p>
            <a:pPr marL="228600" lvl="2" indent="0">
              <a:lnSpc>
                <a:spcPct val="150000"/>
              </a:lnSpc>
              <a:spcBef>
                <a:spcPts val="0"/>
              </a:spcBef>
              <a:buNone/>
            </a:pPr>
            <a:r>
              <a:rPr lang="zh-CN" altLang="en-US" sz="1400" dirty="0">
                <a:solidFill>
                  <a:srgbClr val="FF0000"/>
                </a:solidFill>
                <a:latin typeface="+mj-ea"/>
                <a:ea typeface="+mj-ea"/>
              </a:rPr>
              <a:t>举例：</a:t>
            </a:r>
            <a:r>
              <a:rPr lang="zh-CN" altLang="en-US" sz="1400" dirty="0">
                <a:latin typeface="+mj-ea"/>
                <a:ea typeface="+mj-ea"/>
              </a:rPr>
              <a:t>用户登录新建输出</a:t>
            </a:r>
            <a:r>
              <a:rPr lang="en-US" altLang="zh-CN" sz="1400" dirty="0">
                <a:latin typeface="+mj-ea"/>
                <a:ea typeface="+mj-ea"/>
              </a:rPr>
              <a:t>&lt;</a:t>
            </a:r>
            <a:r>
              <a:rPr lang="en-US" altLang="zh-CN" sz="1400" dirty="0" err="1">
                <a:latin typeface="+mj-ea"/>
                <a:ea typeface="+mj-ea"/>
              </a:rPr>
              <a:t>fn_Login_Create</a:t>
            </a:r>
            <a:r>
              <a:rPr lang="en-US" altLang="zh-CN" sz="1400" dirty="0">
                <a:latin typeface="+mj-ea"/>
                <a:ea typeface="+mj-ea"/>
              </a:rPr>
              <a:t>&gt;</a:t>
            </a:r>
          </a:p>
          <a:p>
            <a:endParaRPr lang="zh-CN" altLang="en-US" dirty="0"/>
          </a:p>
        </p:txBody>
      </p:sp>
    </p:spTree>
    <p:extLst>
      <p:ext uri="{BB962C8B-B14F-4D97-AF65-F5344CB8AC3E}">
        <p14:creationId xmlns:p14="http://schemas.microsoft.com/office/powerpoint/2010/main" val="9834037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存储过程命名规范</a:t>
            </a:r>
            <a:endParaRPr lang="zh-CN" altLang="en-US" dirty="0"/>
          </a:p>
        </p:txBody>
      </p:sp>
      <p:sp>
        <p:nvSpPr>
          <p:cNvPr id="3" name="内容占位符 2"/>
          <p:cNvSpPr>
            <a:spLocks noGrp="1"/>
          </p:cNvSpPr>
          <p:nvPr>
            <p:ph idx="1"/>
          </p:nvPr>
        </p:nvSpPr>
        <p:spPr>
          <a:xfrm>
            <a:off x="827584" y="908720"/>
            <a:ext cx="7520940" cy="4104456"/>
          </a:xfrm>
          <a:solidFill>
            <a:schemeClr val="bg1"/>
          </a:solidFill>
        </p:spPr>
        <p:txBody>
          <a:bodyPr>
            <a:noAutofit/>
          </a:bodyPr>
          <a:lstStyle/>
          <a:p>
            <a:pPr marL="0" lvl="1" indent="0">
              <a:buNone/>
            </a:pPr>
            <a:r>
              <a:rPr lang="zh-CN" altLang="en-US" sz="1400" dirty="0" smtClean="0">
                <a:solidFill>
                  <a:srgbClr val="FF0000"/>
                </a:solidFill>
                <a:latin typeface="+mj-ea"/>
                <a:ea typeface="+mj-ea"/>
              </a:rPr>
              <a:t>命名：</a:t>
            </a:r>
            <a:r>
              <a:rPr lang="en-US" altLang="zh-CN" sz="1400" dirty="0" smtClean="0">
                <a:latin typeface="+mj-ea"/>
                <a:ea typeface="+mj-ea"/>
              </a:rPr>
              <a:t>X&lt;</a:t>
            </a:r>
            <a:r>
              <a:rPr lang="zh-CN" altLang="en-US" sz="1400" dirty="0" smtClean="0">
                <a:latin typeface="+mj-ea"/>
                <a:ea typeface="+mj-ea"/>
              </a:rPr>
              <a:t>业务类型</a:t>
            </a:r>
            <a:r>
              <a:rPr lang="en-US" altLang="zh-CN" sz="1400" dirty="0" smtClean="0">
                <a:latin typeface="+mj-ea"/>
                <a:ea typeface="+mj-ea"/>
              </a:rPr>
              <a:t>&gt;</a:t>
            </a:r>
            <a:r>
              <a:rPr lang="zh-CN" altLang="en-US" sz="1400" dirty="0" smtClean="0">
                <a:latin typeface="+mj-ea"/>
                <a:ea typeface="+mj-ea"/>
              </a:rPr>
              <a:t>，</a:t>
            </a:r>
            <a:r>
              <a:rPr lang="en-US" altLang="zh-CN" sz="1400" dirty="0" smtClean="0">
                <a:latin typeface="+mj-ea"/>
                <a:ea typeface="+mj-ea"/>
              </a:rPr>
              <a:t>Y&lt;</a:t>
            </a:r>
            <a:r>
              <a:rPr lang="zh-CN" altLang="en-US" sz="1400" dirty="0" smtClean="0">
                <a:latin typeface="+mj-ea"/>
                <a:ea typeface="+mj-ea"/>
              </a:rPr>
              <a:t>功能描述</a:t>
            </a:r>
            <a:r>
              <a:rPr lang="en-US" altLang="zh-CN" sz="1400" dirty="0" smtClean="0">
                <a:latin typeface="+mj-ea"/>
                <a:ea typeface="+mj-ea"/>
              </a:rPr>
              <a:t>(</a:t>
            </a:r>
            <a:r>
              <a:rPr lang="zh-CN" altLang="en-US" sz="1400" dirty="0" smtClean="0">
                <a:latin typeface="+mj-ea"/>
                <a:ea typeface="+mj-ea"/>
              </a:rPr>
              <a:t>动词</a:t>
            </a:r>
            <a:r>
              <a:rPr lang="en-US" altLang="zh-CN" sz="1400" dirty="0" smtClean="0">
                <a:latin typeface="+mj-ea"/>
                <a:ea typeface="+mj-ea"/>
              </a:rPr>
              <a:t>+[</a:t>
            </a:r>
            <a:r>
              <a:rPr lang="zh-CN" altLang="en-US" sz="1400" dirty="0" smtClean="0">
                <a:latin typeface="+mj-ea"/>
                <a:ea typeface="+mj-ea"/>
              </a:rPr>
              <a:t>名词</a:t>
            </a:r>
            <a:r>
              <a:rPr lang="en-US" altLang="zh-CN" sz="1400" dirty="0" smtClean="0">
                <a:latin typeface="+mj-ea"/>
                <a:ea typeface="+mj-ea"/>
              </a:rPr>
              <a:t>])&gt;</a:t>
            </a:r>
            <a:r>
              <a:rPr lang="zh-CN" altLang="en-US" sz="1400" dirty="0" smtClean="0">
                <a:latin typeface="+mj-ea"/>
                <a:ea typeface="+mj-ea"/>
              </a:rPr>
              <a:t>，</a:t>
            </a:r>
            <a:r>
              <a:rPr lang="en-US" altLang="zh-CN" sz="1400" dirty="0" smtClean="0">
                <a:latin typeface="+mj-ea"/>
                <a:ea typeface="+mj-ea"/>
              </a:rPr>
              <a:t>Z&lt;</a:t>
            </a:r>
            <a:r>
              <a:rPr lang="zh-CN" altLang="en-US" sz="1400" dirty="0" smtClean="0">
                <a:latin typeface="+mj-ea"/>
                <a:ea typeface="+mj-ea"/>
              </a:rPr>
              <a:t>主要操作类型</a:t>
            </a:r>
            <a:r>
              <a:rPr lang="en-US" altLang="zh-CN" sz="1400" dirty="0" smtClean="0">
                <a:latin typeface="+mj-ea"/>
                <a:ea typeface="+mj-ea"/>
              </a:rPr>
              <a:t>insert</a:t>
            </a:r>
            <a:r>
              <a:rPr lang="zh-CN" altLang="en-US" sz="1400" dirty="0" smtClean="0">
                <a:latin typeface="+mj-ea"/>
                <a:ea typeface="+mj-ea"/>
              </a:rPr>
              <a:t>（</a:t>
            </a:r>
            <a:r>
              <a:rPr lang="en-US" altLang="zh-CN" sz="1400" dirty="0" smtClean="0">
                <a:latin typeface="+mj-ea"/>
                <a:ea typeface="+mj-ea"/>
              </a:rPr>
              <a:t>i</a:t>
            </a:r>
            <a:r>
              <a:rPr lang="zh-CN" altLang="en-US" sz="1400" dirty="0" smtClean="0">
                <a:latin typeface="+mj-ea"/>
                <a:ea typeface="+mj-ea"/>
              </a:rPr>
              <a:t>）、</a:t>
            </a:r>
            <a:r>
              <a:rPr lang="en-US" altLang="zh-CN" sz="1400" dirty="0" smtClean="0">
                <a:latin typeface="+mj-ea"/>
                <a:ea typeface="+mj-ea"/>
              </a:rPr>
              <a:t>update</a:t>
            </a:r>
            <a:r>
              <a:rPr lang="zh-CN" altLang="en-US" sz="1400" dirty="0" smtClean="0">
                <a:latin typeface="+mj-ea"/>
                <a:ea typeface="+mj-ea"/>
              </a:rPr>
              <a:t>（</a:t>
            </a:r>
            <a:r>
              <a:rPr lang="en-US" altLang="zh-CN" sz="1400" dirty="0" smtClean="0">
                <a:latin typeface="+mj-ea"/>
                <a:ea typeface="+mj-ea"/>
              </a:rPr>
              <a:t>u</a:t>
            </a:r>
            <a:r>
              <a:rPr lang="zh-CN" altLang="en-US" sz="1400" dirty="0" smtClean="0">
                <a:latin typeface="+mj-ea"/>
                <a:ea typeface="+mj-ea"/>
              </a:rPr>
              <a:t>）、</a:t>
            </a:r>
            <a:r>
              <a:rPr lang="en-US" altLang="zh-CN" sz="1400" dirty="0" smtClean="0">
                <a:latin typeface="+mj-ea"/>
                <a:ea typeface="+mj-ea"/>
              </a:rPr>
              <a:t>delete</a:t>
            </a:r>
            <a:r>
              <a:rPr lang="zh-CN" altLang="en-US" sz="1400" dirty="0" smtClean="0">
                <a:latin typeface="+mj-ea"/>
                <a:ea typeface="+mj-ea"/>
              </a:rPr>
              <a:t>（</a:t>
            </a:r>
            <a:r>
              <a:rPr lang="en-US" altLang="zh-CN" sz="1400" dirty="0" smtClean="0">
                <a:latin typeface="+mj-ea"/>
                <a:ea typeface="+mj-ea"/>
              </a:rPr>
              <a:t>d</a:t>
            </a:r>
            <a:r>
              <a:rPr lang="zh-CN" altLang="en-US" sz="1400" dirty="0" smtClean="0">
                <a:latin typeface="+mj-ea"/>
                <a:ea typeface="+mj-ea"/>
              </a:rPr>
              <a:t>）</a:t>
            </a:r>
            <a:r>
              <a:rPr lang="en-US" altLang="zh-CN" sz="1400" dirty="0" smtClean="0">
                <a:latin typeface="+mj-ea"/>
                <a:ea typeface="+mj-ea"/>
              </a:rPr>
              <a:t>&gt;</a:t>
            </a:r>
          </a:p>
          <a:p>
            <a:pPr marL="571500" lvl="2" indent="-342900">
              <a:buFont typeface="+mj-lt"/>
              <a:buAutoNum type="alphaUcPeriod"/>
            </a:pPr>
            <a:r>
              <a:rPr lang="zh-CN" altLang="en-US" sz="1400" dirty="0" smtClean="0">
                <a:latin typeface="+mj-ea"/>
                <a:ea typeface="+mj-ea"/>
              </a:rPr>
              <a:t>常规应用程序功能调用：</a:t>
            </a:r>
            <a:r>
              <a:rPr lang="en-US" altLang="zh-CN" sz="1400" dirty="0" smtClean="0">
                <a:latin typeface="+mj-ea"/>
                <a:ea typeface="+mj-ea"/>
              </a:rPr>
              <a:t>sp1_+[X]+Y  </a:t>
            </a:r>
          </a:p>
          <a:p>
            <a:pPr marL="571500" lvl="2" indent="-342900">
              <a:buFont typeface="+mj-lt"/>
              <a:buAutoNum type="alphaUcPeriod"/>
            </a:pPr>
            <a:r>
              <a:rPr lang="zh-CN" altLang="en-US" sz="1400" dirty="0" smtClean="0">
                <a:latin typeface="+mj-ea"/>
                <a:ea typeface="+mj-ea"/>
              </a:rPr>
              <a:t>专用</a:t>
            </a:r>
            <a:r>
              <a:rPr lang="zh-CN" altLang="en-US" sz="1400" dirty="0" smtClean="0">
                <a:latin typeface="+mj-ea"/>
                <a:ea typeface="+mj-ea"/>
              </a:rPr>
              <a:t>于</a:t>
            </a:r>
            <a:r>
              <a:rPr lang="zh-CN" altLang="en-US" sz="1400" dirty="0">
                <a:latin typeface="+mj-ea"/>
                <a:ea typeface="+mj-ea"/>
              </a:rPr>
              <a:t>应</a:t>
            </a:r>
            <a:r>
              <a:rPr lang="zh-CN" altLang="en-US" sz="1400" dirty="0">
                <a:latin typeface="+mj-ea"/>
                <a:ea typeface="+mj-ea"/>
              </a:rPr>
              <a:t>用</a:t>
            </a:r>
            <a:r>
              <a:rPr lang="zh-CN" altLang="en-US" sz="1400" dirty="0">
                <a:latin typeface="+mj-ea"/>
                <a:ea typeface="+mj-ea"/>
              </a:rPr>
              <a:t>程序</a:t>
            </a:r>
            <a:r>
              <a:rPr lang="zh-CN" altLang="en-US" sz="1400" dirty="0">
                <a:latin typeface="+mj-ea"/>
                <a:ea typeface="+mj-ea"/>
              </a:rPr>
              <a:t>针对某张表的增删</a:t>
            </a:r>
            <a:r>
              <a:rPr lang="zh-CN" altLang="en-US" sz="1400" dirty="0" smtClean="0">
                <a:latin typeface="+mj-ea"/>
                <a:ea typeface="+mj-ea"/>
              </a:rPr>
              <a:t>改</a:t>
            </a:r>
            <a:r>
              <a:rPr lang="zh-CN" altLang="en-US" sz="1400" dirty="0" smtClean="0">
                <a:latin typeface="+mj-ea"/>
                <a:ea typeface="+mj-ea"/>
              </a:rPr>
              <a:t>操作</a:t>
            </a:r>
            <a:r>
              <a:rPr lang="zh-CN" altLang="en-US" sz="1400" dirty="0" smtClean="0">
                <a:latin typeface="+mj-ea"/>
                <a:ea typeface="+mj-ea"/>
              </a:rPr>
              <a:t>调用：</a:t>
            </a:r>
            <a:r>
              <a:rPr lang="en-US" altLang="zh-CN" sz="1400" dirty="0" smtClean="0">
                <a:latin typeface="+mj-ea"/>
                <a:ea typeface="+mj-ea"/>
              </a:rPr>
              <a:t>sp2_+</a:t>
            </a:r>
            <a:r>
              <a:rPr lang="zh-CN" altLang="en-US" sz="1400" dirty="0" smtClean="0">
                <a:solidFill>
                  <a:srgbClr val="FF0000"/>
                </a:solidFill>
                <a:latin typeface="+mj-ea"/>
                <a:ea typeface="+mj-ea"/>
              </a:rPr>
              <a:t>表名称</a:t>
            </a:r>
            <a:r>
              <a:rPr lang="en-US" altLang="zh-CN" sz="1400" dirty="0" smtClean="0">
                <a:latin typeface="+mj-ea"/>
                <a:ea typeface="+mj-ea"/>
              </a:rPr>
              <a:t>+Z</a:t>
            </a:r>
          </a:p>
          <a:p>
            <a:pPr marL="571500" lvl="2" indent="-342900">
              <a:buFont typeface="+mj-lt"/>
              <a:buAutoNum type="alphaUcPeriod"/>
            </a:pPr>
            <a:r>
              <a:rPr lang="zh-CN" altLang="en-US" sz="1400" dirty="0" smtClean="0">
                <a:latin typeface="+mj-ea"/>
                <a:ea typeface="+mj-ea"/>
              </a:rPr>
              <a:t>数据库作业调用：</a:t>
            </a:r>
            <a:r>
              <a:rPr lang="en-US" altLang="zh-CN" sz="1400" dirty="0" err="1" smtClean="0">
                <a:latin typeface="+mj-ea"/>
                <a:ea typeface="+mj-ea"/>
              </a:rPr>
              <a:t>spb</a:t>
            </a:r>
            <a:r>
              <a:rPr lang="en-US" altLang="zh-CN" sz="1400" dirty="0" smtClean="0">
                <a:latin typeface="+mj-ea"/>
                <a:ea typeface="+mj-ea"/>
              </a:rPr>
              <a:t>_+[X]+Y     </a:t>
            </a:r>
            <a:endParaRPr lang="en-US" altLang="zh-CN" sz="1400" dirty="0">
              <a:latin typeface="+mj-ea"/>
              <a:ea typeface="+mj-ea"/>
            </a:endParaRPr>
          </a:p>
          <a:p>
            <a:pPr marL="571500" lvl="2" indent="-342900">
              <a:buFont typeface="+mj-lt"/>
              <a:buAutoNum type="alphaUcPeriod"/>
            </a:pPr>
            <a:r>
              <a:rPr lang="zh-CN" altLang="en-US" sz="1400" dirty="0" smtClean="0">
                <a:latin typeface="+mj-ea"/>
                <a:ea typeface="+mj-ea"/>
              </a:rPr>
              <a:t>日常</a:t>
            </a:r>
            <a:r>
              <a:rPr lang="zh-CN" altLang="en-US" sz="1400" dirty="0">
                <a:latin typeface="+mj-ea"/>
                <a:ea typeface="+mj-ea"/>
              </a:rPr>
              <a:t>数据库维护调用：</a:t>
            </a:r>
            <a:r>
              <a:rPr lang="en-US" altLang="zh-CN" sz="1400" dirty="0" err="1">
                <a:latin typeface="+mj-ea"/>
                <a:ea typeface="+mj-ea"/>
              </a:rPr>
              <a:t>spm</a:t>
            </a:r>
            <a:r>
              <a:rPr lang="en-US" altLang="zh-CN" sz="1400" dirty="0">
                <a:latin typeface="+mj-ea"/>
                <a:ea typeface="+mj-ea"/>
              </a:rPr>
              <a:t>_+[X]+</a:t>
            </a:r>
            <a:r>
              <a:rPr lang="en-US" altLang="zh-CN" sz="1400" dirty="0" smtClean="0">
                <a:latin typeface="+mj-ea"/>
                <a:ea typeface="+mj-ea"/>
              </a:rPr>
              <a:t>Y</a:t>
            </a:r>
          </a:p>
          <a:p>
            <a:pPr marL="0" lvl="1" indent="0">
              <a:buNone/>
            </a:pPr>
            <a:r>
              <a:rPr lang="zh-CN" altLang="en-US" sz="1400" dirty="0" smtClean="0">
                <a:solidFill>
                  <a:srgbClr val="FF0000"/>
                </a:solidFill>
                <a:latin typeface="+mj-ea"/>
                <a:ea typeface="+mj-ea"/>
              </a:rPr>
              <a:t>举例：</a:t>
            </a:r>
            <a:endParaRPr lang="en-US" altLang="zh-CN" sz="1400" dirty="0" smtClean="0">
              <a:solidFill>
                <a:srgbClr val="FF0000"/>
              </a:solidFill>
              <a:latin typeface="+mj-ea"/>
              <a:ea typeface="+mj-ea"/>
            </a:endParaRPr>
          </a:p>
          <a:p>
            <a:pPr marL="571500" lvl="2" indent="-342900">
              <a:buFont typeface="+mj-lt"/>
              <a:buAutoNum type="alphaUcPeriod"/>
            </a:pPr>
            <a:r>
              <a:rPr lang="zh-CN" altLang="en-US" sz="1400" dirty="0">
                <a:latin typeface="+mj-ea"/>
                <a:ea typeface="+mj-ea"/>
              </a:rPr>
              <a:t>应用程序用户登录</a:t>
            </a:r>
            <a:r>
              <a:rPr lang="zh-CN" altLang="en-US" sz="1400" dirty="0">
                <a:latin typeface="+mj-ea"/>
                <a:ea typeface="+mj-ea"/>
              </a:rPr>
              <a:t>新建</a:t>
            </a:r>
            <a:r>
              <a:rPr lang="zh-CN" altLang="en-US" sz="1400" dirty="0">
                <a:latin typeface="+mj-ea"/>
                <a:ea typeface="+mj-ea"/>
              </a:rPr>
              <a:t>：</a:t>
            </a:r>
            <a:r>
              <a:rPr lang="en-US" altLang="zh-CN" sz="1400" dirty="0">
                <a:latin typeface="+mj-ea"/>
                <a:ea typeface="+mj-ea"/>
              </a:rPr>
              <a:t>sp1_Login_Create</a:t>
            </a:r>
            <a:r>
              <a:rPr lang="zh-CN" altLang="en-US" sz="1400" dirty="0">
                <a:latin typeface="+mj-ea"/>
                <a:ea typeface="+mj-ea"/>
              </a:rPr>
              <a:t>或者</a:t>
            </a:r>
            <a:r>
              <a:rPr lang="en-US" altLang="zh-CN" sz="1400" dirty="0">
                <a:latin typeface="+mj-ea"/>
                <a:ea typeface="+mj-ea"/>
              </a:rPr>
              <a:t>sp1_CreateLogin</a:t>
            </a:r>
          </a:p>
          <a:p>
            <a:pPr marL="571500" lvl="2" indent="-342900">
              <a:buFont typeface="+mj-lt"/>
              <a:buAutoNum type="alphaUcPeriod"/>
            </a:pPr>
            <a:r>
              <a:rPr lang="zh-CN" altLang="en-US" sz="1400" dirty="0">
                <a:latin typeface="+mj-ea"/>
                <a:ea typeface="+mj-ea"/>
              </a:rPr>
              <a:t>应用程序</a:t>
            </a:r>
            <a:r>
              <a:rPr lang="zh-CN" altLang="en-US" sz="1400" dirty="0">
                <a:latin typeface="+mj-ea"/>
                <a:ea typeface="+mj-ea"/>
              </a:rPr>
              <a:t>针对订单表</a:t>
            </a:r>
            <a:r>
              <a:rPr lang="en-US" altLang="zh-CN" sz="1400" dirty="0">
                <a:latin typeface="+mj-ea"/>
                <a:ea typeface="+mj-ea"/>
              </a:rPr>
              <a:t>Order</a:t>
            </a:r>
            <a:r>
              <a:rPr lang="zh-CN" altLang="en-US" sz="1400" dirty="0">
                <a:latin typeface="+mj-ea"/>
                <a:ea typeface="+mj-ea"/>
              </a:rPr>
              <a:t>数据</a:t>
            </a:r>
            <a:r>
              <a:rPr lang="zh-CN" altLang="en-US" sz="1400" dirty="0">
                <a:latin typeface="+mj-ea"/>
                <a:ea typeface="+mj-ea"/>
              </a:rPr>
              <a:t>：删除</a:t>
            </a:r>
            <a:r>
              <a:rPr lang="en-US" altLang="zh-CN" sz="1400" dirty="0">
                <a:latin typeface="+mj-ea"/>
                <a:ea typeface="+mj-ea"/>
              </a:rPr>
              <a:t>sp2_Order_d</a:t>
            </a:r>
            <a:r>
              <a:rPr lang="zh-CN" altLang="en-US" sz="1400" dirty="0">
                <a:latin typeface="+mj-ea"/>
                <a:ea typeface="+mj-ea"/>
              </a:rPr>
              <a:t>，插入</a:t>
            </a:r>
            <a:r>
              <a:rPr lang="en-US" altLang="zh-CN" sz="1400" dirty="0">
                <a:latin typeface="+mj-ea"/>
                <a:ea typeface="+mj-ea"/>
              </a:rPr>
              <a:t>sp2_Order_i</a:t>
            </a:r>
            <a:r>
              <a:rPr lang="zh-CN" altLang="en-US" sz="1400" dirty="0">
                <a:latin typeface="+mj-ea"/>
                <a:ea typeface="+mj-ea"/>
              </a:rPr>
              <a:t>，更新</a:t>
            </a:r>
            <a:r>
              <a:rPr lang="en-US" altLang="zh-CN" sz="1400" dirty="0">
                <a:latin typeface="+mj-ea"/>
                <a:ea typeface="+mj-ea"/>
              </a:rPr>
              <a:t>sp2_Order_u</a:t>
            </a:r>
          </a:p>
          <a:p>
            <a:pPr marL="571500" lvl="2" indent="-342900">
              <a:buFont typeface="+mj-lt"/>
              <a:buAutoNum type="alphaUcPeriod"/>
            </a:pPr>
            <a:r>
              <a:rPr lang="zh-CN" altLang="en-US" sz="1400" dirty="0">
                <a:latin typeface="+mj-ea"/>
                <a:ea typeface="+mj-ea"/>
              </a:rPr>
              <a:t>数据库</a:t>
            </a:r>
            <a:r>
              <a:rPr lang="zh-CN" altLang="en-US" sz="1400" dirty="0">
                <a:latin typeface="+mj-ea"/>
                <a:ea typeface="+mj-ea"/>
              </a:rPr>
              <a:t>自动备份</a:t>
            </a:r>
            <a:r>
              <a:rPr lang="zh-CN" altLang="en-US" sz="1400" dirty="0">
                <a:latin typeface="+mj-ea"/>
                <a:ea typeface="+mj-ea"/>
              </a:rPr>
              <a:t>：</a:t>
            </a:r>
            <a:r>
              <a:rPr lang="en-US" altLang="zh-CN" sz="1400" dirty="0" err="1">
                <a:latin typeface="+mj-ea"/>
                <a:ea typeface="+mj-ea"/>
              </a:rPr>
              <a:t>spb_autobackup</a:t>
            </a:r>
            <a:endParaRPr lang="en-US" altLang="zh-CN" sz="1400" dirty="0">
              <a:latin typeface="+mj-ea"/>
              <a:ea typeface="+mj-ea"/>
            </a:endParaRPr>
          </a:p>
          <a:p>
            <a:pPr marL="571500" lvl="2" indent="-342900">
              <a:buFont typeface="+mj-lt"/>
              <a:buAutoNum type="alphaUcPeriod"/>
            </a:pPr>
            <a:r>
              <a:rPr lang="zh-CN" altLang="en-US" sz="1400" dirty="0">
                <a:latin typeface="+mj-ea"/>
                <a:ea typeface="+mj-ea"/>
              </a:rPr>
              <a:t>数据库</a:t>
            </a:r>
            <a:r>
              <a:rPr lang="en-US" altLang="zh-CN" sz="1400" dirty="0">
                <a:latin typeface="+mj-ea"/>
                <a:ea typeface="+mj-ea"/>
              </a:rPr>
              <a:t>login</a:t>
            </a:r>
            <a:r>
              <a:rPr lang="zh-CN" altLang="en-US" sz="1400" dirty="0">
                <a:latin typeface="+mj-ea"/>
                <a:ea typeface="+mj-ea"/>
              </a:rPr>
              <a:t>信息查询：</a:t>
            </a:r>
            <a:r>
              <a:rPr lang="en-US" altLang="zh-CN" sz="1400" dirty="0" err="1">
                <a:latin typeface="+mj-ea"/>
                <a:ea typeface="+mj-ea"/>
              </a:rPr>
              <a:t>spm_Login_getInfo</a:t>
            </a:r>
            <a:endParaRPr lang="en-US" altLang="zh-CN" sz="1400" dirty="0">
              <a:latin typeface="+mj-ea"/>
              <a:ea typeface="+mj-ea"/>
            </a:endParaRPr>
          </a:p>
          <a:p>
            <a:pPr marL="0" lvl="1" indent="0">
              <a:buNone/>
            </a:pPr>
            <a:r>
              <a:rPr lang="zh-CN" altLang="en-US" sz="1400" dirty="0">
                <a:solidFill>
                  <a:srgbClr val="FF0000"/>
                </a:solidFill>
                <a:latin typeface="+mj-ea"/>
                <a:ea typeface="+mj-ea"/>
              </a:rPr>
              <a:t>特别</a:t>
            </a:r>
            <a:r>
              <a:rPr lang="zh-CN" altLang="en-US" sz="1400" dirty="0" smtClean="0">
                <a:solidFill>
                  <a:srgbClr val="FF0000"/>
                </a:solidFill>
                <a:latin typeface="+mj-ea"/>
                <a:ea typeface="+mj-ea"/>
              </a:rPr>
              <a:t>说明：</a:t>
            </a:r>
            <a:endParaRPr lang="en-US" altLang="zh-CN" sz="1400" dirty="0" smtClean="0">
              <a:solidFill>
                <a:srgbClr val="FF0000"/>
              </a:solidFill>
              <a:latin typeface="+mj-ea"/>
              <a:ea typeface="+mj-ea"/>
            </a:endParaRPr>
          </a:p>
          <a:p>
            <a:pPr marL="571500" lvl="2" indent="-342900">
              <a:buFont typeface="+mj-lt"/>
              <a:buAutoNum type="alphaUcPeriod"/>
            </a:pPr>
            <a:r>
              <a:rPr lang="zh-CN" altLang="en-US" sz="1400" b="0" dirty="0" smtClean="0">
                <a:latin typeface="+mj-ea"/>
                <a:ea typeface="+mj-ea"/>
              </a:rPr>
              <a:t>应用程序</a:t>
            </a:r>
            <a:r>
              <a:rPr lang="zh-CN" altLang="en-US" sz="1400" b="0" dirty="0">
                <a:latin typeface="+mj-ea"/>
                <a:ea typeface="+mj-ea"/>
              </a:rPr>
              <a:t>一般情况</a:t>
            </a:r>
            <a:r>
              <a:rPr lang="zh-CN" altLang="en-US" sz="1400" b="0" dirty="0" smtClean="0">
                <a:latin typeface="+mj-ea"/>
                <a:ea typeface="+mj-ea"/>
              </a:rPr>
              <a:t>下使用</a:t>
            </a:r>
            <a:r>
              <a:rPr lang="en-US" altLang="zh-CN" sz="1400" b="0" dirty="0" smtClean="0">
                <a:latin typeface="+mj-ea"/>
                <a:ea typeface="+mj-ea"/>
              </a:rPr>
              <a:t>sp1</a:t>
            </a:r>
            <a:r>
              <a:rPr lang="zh-CN" altLang="en-US" sz="1400" b="0" dirty="0" smtClean="0">
                <a:latin typeface="+mj-ea"/>
                <a:ea typeface="+mj-ea"/>
              </a:rPr>
              <a:t>进行功能处理，只有在特定数据删除</a:t>
            </a:r>
            <a:r>
              <a:rPr lang="zh-CN" altLang="en-US" sz="1400" b="0" dirty="0">
                <a:latin typeface="+mj-ea"/>
                <a:ea typeface="+mj-ea"/>
              </a:rPr>
              <a:t>、</a:t>
            </a:r>
            <a:r>
              <a:rPr lang="zh-CN" altLang="en-US" sz="1400" b="0" dirty="0" smtClean="0">
                <a:latin typeface="+mj-ea"/>
                <a:ea typeface="+mj-ea"/>
              </a:rPr>
              <a:t>插入、更新某个表的是用</a:t>
            </a:r>
            <a:r>
              <a:rPr lang="en-US" altLang="zh-CN" sz="1400" b="0" dirty="0" smtClean="0">
                <a:latin typeface="+mj-ea"/>
                <a:ea typeface="+mj-ea"/>
              </a:rPr>
              <a:t>sp2;</a:t>
            </a:r>
          </a:p>
          <a:p>
            <a:pPr marL="571500" lvl="2" indent="-342900">
              <a:buFont typeface="+mj-lt"/>
              <a:buAutoNum type="alphaUcPeriod"/>
            </a:pPr>
            <a:r>
              <a:rPr lang="en-US" altLang="zh-CN" sz="1400" b="0" dirty="0" smtClean="0">
                <a:latin typeface="+mj-ea"/>
                <a:ea typeface="+mj-ea"/>
              </a:rPr>
              <a:t>sp1</a:t>
            </a:r>
            <a:r>
              <a:rPr lang="zh-CN" altLang="en-US" sz="1400" b="0" dirty="0" smtClean="0">
                <a:latin typeface="+mj-ea"/>
                <a:ea typeface="+mj-ea"/>
              </a:rPr>
              <a:t>，</a:t>
            </a:r>
            <a:r>
              <a:rPr lang="en-US" altLang="zh-CN" sz="1400" b="0" dirty="0" smtClean="0">
                <a:latin typeface="+mj-ea"/>
                <a:ea typeface="+mj-ea"/>
              </a:rPr>
              <a:t>sp2</a:t>
            </a:r>
            <a:r>
              <a:rPr lang="zh-CN" altLang="en-US" sz="1400" b="0" dirty="0" smtClean="0">
                <a:latin typeface="+mj-ea"/>
                <a:ea typeface="+mj-ea"/>
              </a:rPr>
              <a:t>，</a:t>
            </a:r>
            <a:r>
              <a:rPr lang="en-US" altLang="zh-CN" sz="1400" b="0" dirty="0" err="1" smtClean="0">
                <a:latin typeface="+mj-ea"/>
                <a:ea typeface="+mj-ea"/>
              </a:rPr>
              <a:t>spb</a:t>
            </a:r>
            <a:r>
              <a:rPr lang="zh-CN" altLang="en-US" sz="1400" b="0" dirty="0" smtClean="0">
                <a:latin typeface="+mj-ea"/>
                <a:ea typeface="+mj-ea"/>
              </a:rPr>
              <a:t>可包含事务，</a:t>
            </a:r>
            <a:r>
              <a:rPr lang="en-US" altLang="zh-CN" sz="1400" b="0" dirty="0" err="1" smtClean="0">
                <a:latin typeface="+mj-ea"/>
                <a:ea typeface="+mj-ea"/>
              </a:rPr>
              <a:t>spm</a:t>
            </a:r>
            <a:r>
              <a:rPr lang="zh-CN" altLang="en-US" sz="1400" b="0" dirty="0" smtClean="0">
                <a:latin typeface="+mj-ea"/>
                <a:ea typeface="+mj-ea"/>
              </a:rPr>
              <a:t>不可包含事务且开发不可用</a:t>
            </a:r>
            <a:r>
              <a:rPr lang="en-US" altLang="zh-CN" sz="1400" b="0" dirty="0" err="1" smtClean="0">
                <a:latin typeface="+mj-ea"/>
                <a:ea typeface="+mj-ea"/>
              </a:rPr>
              <a:t>spm</a:t>
            </a:r>
            <a:r>
              <a:rPr lang="zh-CN" altLang="en-US" sz="1400" b="0" dirty="0" smtClean="0">
                <a:latin typeface="+mj-ea"/>
                <a:ea typeface="+mj-ea"/>
              </a:rPr>
              <a:t>命名</a:t>
            </a:r>
            <a:endParaRPr lang="en-US" altLang="zh-CN" sz="1400" b="0" dirty="0" smtClean="0">
              <a:latin typeface="+mj-ea"/>
              <a:ea typeface="+mj-ea"/>
            </a:endParaRPr>
          </a:p>
        </p:txBody>
      </p:sp>
    </p:spTree>
    <p:extLst>
      <p:ext uri="{BB962C8B-B14F-4D97-AF65-F5344CB8AC3E}">
        <p14:creationId xmlns:p14="http://schemas.microsoft.com/office/powerpoint/2010/main" val="908735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应用程序数据库权限架构说明</a:t>
            </a:r>
            <a:endParaRPr lang="zh-CN" altLang="en-US" dirty="0"/>
          </a:p>
        </p:txBody>
      </p:sp>
      <p:sp>
        <p:nvSpPr>
          <p:cNvPr id="172" name="TextBox 171"/>
          <p:cNvSpPr txBox="1"/>
          <p:nvPr/>
        </p:nvSpPr>
        <p:spPr>
          <a:xfrm>
            <a:off x="910190" y="1082968"/>
            <a:ext cx="7416823" cy="2870016"/>
          </a:xfrm>
          <a:prstGeom prst="rect">
            <a:avLst/>
          </a:prstGeom>
          <a:noFill/>
        </p:spPr>
        <p:txBody>
          <a:bodyPr wrap="square" rtlCol="0">
            <a:spAutoFit/>
          </a:bodyPr>
          <a:lstStyle/>
          <a:p>
            <a:pPr>
              <a:lnSpc>
                <a:spcPct val="150000"/>
              </a:lnSpc>
            </a:pPr>
            <a:r>
              <a:rPr lang="en-US" altLang="zh-CN" sz="1400" dirty="0" err="1">
                <a:latin typeface="+mj-ea"/>
              </a:rPr>
              <a:t>uws</a:t>
            </a:r>
            <a:r>
              <a:rPr lang="zh-CN" altLang="en-US" sz="1400" dirty="0" smtClean="0">
                <a:latin typeface="+mj-ea"/>
                <a:ea typeface="+mj-ea"/>
              </a:rPr>
              <a:t>应用程序用户</a:t>
            </a:r>
            <a:r>
              <a:rPr lang="en-US" altLang="zh-CN" sz="1400" dirty="0" smtClean="0">
                <a:latin typeface="+mj-ea"/>
                <a:ea typeface="+mj-ea"/>
              </a:rPr>
              <a:t>:</a:t>
            </a:r>
            <a:r>
              <a:rPr lang="zh-CN" altLang="en-US" sz="1400" dirty="0" smtClean="0">
                <a:latin typeface="+mj-ea"/>
                <a:ea typeface="+mj-ea"/>
              </a:rPr>
              <a:t>表的读写权限，视图的查询权限，存储过程、函数的执行权限。</a:t>
            </a:r>
            <a:endParaRPr lang="en-US" altLang="zh-CN" sz="1400" dirty="0" smtClean="0">
              <a:latin typeface="+mj-ea"/>
              <a:ea typeface="+mj-ea"/>
            </a:endParaRPr>
          </a:p>
          <a:p>
            <a:pPr marL="173736" lvl="1" indent="-173736">
              <a:lnSpc>
                <a:spcPct val="150000"/>
              </a:lnSpc>
              <a:spcBef>
                <a:spcPts val="300"/>
              </a:spcBef>
              <a:buClr>
                <a:schemeClr val="accent2"/>
              </a:buClr>
              <a:buFont typeface="Wingdings" pitchFamily="2" charset="2"/>
              <a:buChar char="§"/>
            </a:pPr>
            <a:r>
              <a:rPr lang="en-US" altLang="zh-CN" sz="1400" dirty="0">
                <a:latin typeface="+mj-ea"/>
                <a:ea typeface="+mj-ea"/>
              </a:rPr>
              <a:t>login</a:t>
            </a:r>
            <a:r>
              <a:rPr lang="zh-CN" altLang="en-US" sz="1400" dirty="0">
                <a:latin typeface="+mj-ea"/>
                <a:ea typeface="+mj-ea"/>
              </a:rPr>
              <a:t>：可以连接同一服务器上的多个特定数据库，对应为在各个数据库上新建特定</a:t>
            </a:r>
            <a:r>
              <a:rPr lang="en-US" altLang="zh-CN" sz="1400" dirty="0">
                <a:latin typeface="+mj-ea"/>
                <a:ea typeface="+mj-ea"/>
              </a:rPr>
              <a:t>User</a:t>
            </a:r>
            <a:r>
              <a:rPr lang="zh-CN" altLang="en-US" sz="1400" dirty="0">
                <a:latin typeface="+mj-ea"/>
                <a:ea typeface="+mj-ea"/>
              </a:rPr>
              <a:t>。</a:t>
            </a:r>
            <a:endParaRPr lang="en-US" altLang="zh-CN" sz="1400" dirty="0">
              <a:latin typeface="+mj-ea"/>
              <a:ea typeface="+mj-ea"/>
            </a:endParaRPr>
          </a:p>
          <a:p>
            <a:pPr marL="173736" lvl="1" indent="-173736">
              <a:lnSpc>
                <a:spcPct val="150000"/>
              </a:lnSpc>
              <a:spcBef>
                <a:spcPts val="300"/>
              </a:spcBef>
              <a:buClr>
                <a:schemeClr val="accent2"/>
              </a:buClr>
              <a:buFont typeface="Wingdings" pitchFamily="2" charset="2"/>
              <a:buChar char="§"/>
            </a:pPr>
            <a:r>
              <a:rPr lang="en-US" altLang="zh-CN" sz="1400" dirty="0">
                <a:latin typeface="+mj-ea"/>
                <a:ea typeface="+mj-ea"/>
              </a:rPr>
              <a:t>User</a:t>
            </a:r>
            <a:r>
              <a:rPr lang="zh-CN" altLang="en-US" sz="1400" dirty="0" smtClean="0">
                <a:latin typeface="+mj-ea"/>
                <a:ea typeface="+mj-ea"/>
              </a:rPr>
              <a:t>：在</a:t>
            </a:r>
            <a:r>
              <a:rPr lang="zh-CN" altLang="en-US" sz="1400" dirty="0">
                <a:latin typeface="+mj-ea"/>
                <a:ea typeface="+mj-ea"/>
              </a:rPr>
              <a:t>各个数据库拥有的权限相同，为拥有三个角色权限</a:t>
            </a:r>
            <a:r>
              <a:rPr lang="en-US" altLang="zh-CN" sz="1400" dirty="0" err="1">
                <a:latin typeface="+mj-ea"/>
                <a:ea typeface="+mj-ea"/>
              </a:rPr>
              <a:t>db_datareader</a:t>
            </a:r>
            <a:r>
              <a:rPr lang="zh-CN" altLang="en-US" sz="1400" dirty="0">
                <a:latin typeface="+mj-ea"/>
                <a:ea typeface="+mj-ea"/>
              </a:rPr>
              <a:t>、</a:t>
            </a:r>
            <a:r>
              <a:rPr lang="en-US" altLang="zh-CN" sz="1400" dirty="0" err="1" smtClean="0">
                <a:latin typeface="+mj-ea"/>
                <a:ea typeface="+mj-ea"/>
              </a:rPr>
              <a:t>db_datawriter</a:t>
            </a:r>
            <a:r>
              <a:rPr lang="zh-CN" altLang="en-US" sz="1400" dirty="0">
                <a:latin typeface="+mj-ea"/>
                <a:ea typeface="+mj-ea"/>
              </a:rPr>
              <a:t>、</a:t>
            </a:r>
            <a:r>
              <a:rPr lang="en-US" altLang="zh-CN" sz="1400" dirty="0" err="1" smtClean="0">
                <a:latin typeface="+mj-ea"/>
                <a:ea typeface="+mj-ea"/>
              </a:rPr>
              <a:t>app_public</a:t>
            </a:r>
            <a:r>
              <a:rPr lang="en-US" altLang="zh-CN" sz="1400" dirty="0">
                <a:latin typeface="+mj-ea"/>
                <a:ea typeface="+mj-ea"/>
              </a:rPr>
              <a:t>[</a:t>
            </a:r>
            <a:r>
              <a:rPr lang="zh-CN" altLang="en-US" sz="1400" dirty="0">
                <a:latin typeface="+mj-ea"/>
                <a:ea typeface="+mj-ea"/>
              </a:rPr>
              <a:t>自定义角色</a:t>
            </a:r>
            <a:r>
              <a:rPr lang="en-US" altLang="zh-CN" sz="1400" dirty="0">
                <a:latin typeface="+mj-ea"/>
                <a:ea typeface="+mj-ea"/>
              </a:rPr>
              <a:t>]</a:t>
            </a:r>
            <a:r>
              <a:rPr lang="zh-CN" altLang="en-US" sz="1400" dirty="0">
                <a:latin typeface="+mj-ea"/>
                <a:ea typeface="+mj-ea"/>
              </a:rPr>
              <a:t>。</a:t>
            </a:r>
            <a:endParaRPr lang="en-US" altLang="zh-CN" sz="1400" dirty="0">
              <a:latin typeface="+mj-ea"/>
              <a:ea typeface="+mj-ea"/>
            </a:endParaRPr>
          </a:p>
          <a:p>
            <a:pPr marL="173736" lvl="1" indent="-173736">
              <a:lnSpc>
                <a:spcPct val="150000"/>
              </a:lnSpc>
              <a:spcBef>
                <a:spcPts val="300"/>
              </a:spcBef>
              <a:buClr>
                <a:schemeClr val="accent2"/>
              </a:buClr>
              <a:buFont typeface="Wingdings" pitchFamily="2" charset="2"/>
              <a:buChar char="§"/>
            </a:pPr>
            <a:r>
              <a:rPr lang="en-US" altLang="zh-CN" sz="1400" dirty="0" err="1">
                <a:latin typeface="+mj-ea"/>
                <a:ea typeface="+mj-ea"/>
              </a:rPr>
              <a:t>app_public</a:t>
            </a:r>
            <a:r>
              <a:rPr lang="zh-CN" altLang="en-US" sz="1400" dirty="0" smtClean="0">
                <a:latin typeface="+mj-ea"/>
                <a:ea typeface="+mj-ea"/>
              </a:rPr>
              <a:t>：具有</a:t>
            </a:r>
            <a:r>
              <a:rPr lang="zh-CN" altLang="en-US" sz="1400" dirty="0">
                <a:latin typeface="+mj-ea"/>
                <a:ea typeface="+mj-ea"/>
              </a:rPr>
              <a:t>数据库</a:t>
            </a:r>
            <a:r>
              <a:rPr lang="zh-CN" altLang="en-US" sz="1400" dirty="0" smtClean="0">
                <a:latin typeface="+mj-ea"/>
                <a:ea typeface="+mj-ea"/>
              </a:rPr>
              <a:t>视图的查询权限；和对存储</a:t>
            </a:r>
            <a:r>
              <a:rPr lang="zh-CN" altLang="en-US" sz="1400" dirty="0">
                <a:latin typeface="+mj-ea"/>
                <a:ea typeface="+mj-ea"/>
              </a:rPr>
              <a:t>过程、函数的执行</a:t>
            </a:r>
            <a:r>
              <a:rPr lang="zh-CN" altLang="en-US" sz="1400" dirty="0" smtClean="0">
                <a:latin typeface="+mj-ea"/>
                <a:ea typeface="+mj-ea"/>
              </a:rPr>
              <a:t>权限</a:t>
            </a:r>
            <a:endParaRPr lang="en-US" altLang="zh-CN" sz="1400" dirty="0" smtClean="0">
              <a:latin typeface="+mj-ea"/>
              <a:ea typeface="+mj-ea"/>
            </a:endParaRPr>
          </a:p>
          <a:p>
            <a:pPr marL="0" lvl="1">
              <a:lnSpc>
                <a:spcPct val="150000"/>
              </a:lnSpc>
              <a:spcBef>
                <a:spcPts val="300"/>
              </a:spcBef>
              <a:buClr>
                <a:schemeClr val="accent2"/>
              </a:buClr>
            </a:pPr>
            <a:r>
              <a:rPr lang="zh-CN" altLang="en-US" sz="1400" dirty="0">
                <a:solidFill>
                  <a:srgbClr val="FF0000"/>
                </a:solidFill>
                <a:latin typeface="+mj-ea"/>
                <a:ea typeface="+mj-ea"/>
              </a:rPr>
              <a:t>任何数据对象的调整请以数据库权限为考虑前提，调整范围请控制在权限范围内，任何由于权限外的调整，导致数据功能无法实现，数据库权限将不会做任何调整。</a:t>
            </a:r>
            <a:endParaRPr lang="en-US" altLang="zh-CN" sz="1400" dirty="0">
              <a:solidFill>
                <a:srgbClr val="FF0000"/>
              </a:solidFill>
              <a:latin typeface="+mj-ea"/>
              <a:ea typeface="+mj-ea"/>
            </a:endParaRPr>
          </a:p>
          <a:p>
            <a:pPr marL="0" lvl="1">
              <a:lnSpc>
                <a:spcPct val="150000"/>
              </a:lnSpc>
              <a:spcBef>
                <a:spcPts val="300"/>
              </a:spcBef>
              <a:buClr>
                <a:schemeClr val="accent2"/>
              </a:buClr>
            </a:pPr>
            <a:endParaRPr lang="en-US" altLang="zh-CN" sz="1400" dirty="0">
              <a:latin typeface="+mj-ea"/>
              <a:ea typeface="+mj-ea"/>
            </a:endParaRPr>
          </a:p>
        </p:txBody>
      </p:sp>
      <p:grpSp>
        <p:nvGrpSpPr>
          <p:cNvPr id="4" name="组合 3"/>
          <p:cNvGrpSpPr/>
          <p:nvPr/>
        </p:nvGrpSpPr>
        <p:grpSpPr>
          <a:xfrm>
            <a:off x="923287" y="3506343"/>
            <a:ext cx="7574248" cy="2415971"/>
            <a:chOff x="910190" y="3240489"/>
            <a:chExt cx="7574248" cy="2415971"/>
          </a:xfrm>
        </p:grpSpPr>
        <p:grpSp>
          <p:nvGrpSpPr>
            <p:cNvPr id="171" name="组合 170"/>
            <p:cNvGrpSpPr/>
            <p:nvPr/>
          </p:nvGrpSpPr>
          <p:grpSpPr>
            <a:xfrm>
              <a:off x="910190" y="3240489"/>
              <a:ext cx="6801898" cy="2320828"/>
              <a:chOff x="1333527" y="2276872"/>
              <a:chExt cx="6394733" cy="2425570"/>
            </a:xfrm>
          </p:grpSpPr>
          <p:sp>
            <p:nvSpPr>
              <p:cNvPr id="5" name="椭圆 4"/>
              <p:cNvSpPr/>
              <p:nvPr/>
            </p:nvSpPr>
            <p:spPr>
              <a:xfrm>
                <a:off x="1333527" y="2276872"/>
                <a:ext cx="792087" cy="792088"/>
              </a:xfrm>
              <a:prstGeom prst="ellipse">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z="1100" b="1" dirty="0" smtClean="0"/>
                  <a:t>Web</a:t>
                </a:r>
              </a:p>
            </p:txBody>
          </p:sp>
          <p:sp>
            <p:nvSpPr>
              <p:cNvPr id="8" name="右箭头 7"/>
              <p:cNvSpPr/>
              <p:nvPr/>
            </p:nvSpPr>
            <p:spPr>
              <a:xfrm>
                <a:off x="2915816" y="2428678"/>
                <a:ext cx="864096" cy="511846"/>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400" dirty="0" smtClean="0"/>
                  <a:t>Login1</a:t>
                </a:r>
                <a:endParaRPr lang="zh-CN" altLang="en-US" dirty="0"/>
              </a:p>
            </p:txBody>
          </p:sp>
          <p:sp>
            <p:nvSpPr>
              <p:cNvPr id="9" name="右箭头 8"/>
              <p:cNvSpPr/>
              <p:nvPr/>
            </p:nvSpPr>
            <p:spPr>
              <a:xfrm>
                <a:off x="2910025" y="3262282"/>
                <a:ext cx="869885" cy="504056"/>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400" dirty="0" smtClean="0"/>
                  <a:t>Login2</a:t>
                </a:r>
                <a:endParaRPr lang="zh-CN" altLang="en-US" dirty="0"/>
              </a:p>
            </p:txBody>
          </p:sp>
          <p:sp>
            <p:nvSpPr>
              <p:cNvPr id="10" name="右箭头 9"/>
              <p:cNvSpPr/>
              <p:nvPr/>
            </p:nvSpPr>
            <p:spPr>
              <a:xfrm>
                <a:off x="2910024" y="4126378"/>
                <a:ext cx="869886" cy="504056"/>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dirty="0" smtClean="0"/>
                  <a:t>…</a:t>
                </a:r>
                <a:endParaRPr lang="zh-CN" altLang="en-US" dirty="0"/>
              </a:p>
            </p:txBody>
          </p:sp>
          <p:sp>
            <p:nvSpPr>
              <p:cNvPr id="11" name="圆柱形 10"/>
              <p:cNvSpPr/>
              <p:nvPr/>
            </p:nvSpPr>
            <p:spPr>
              <a:xfrm>
                <a:off x="7199933" y="2360565"/>
                <a:ext cx="504056" cy="648072"/>
              </a:xfrm>
              <a:prstGeom prst="can">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z="1200" b="1" dirty="0" smtClean="0"/>
                  <a:t>DB1</a:t>
                </a:r>
                <a:endParaRPr lang="zh-CN" altLang="en-US" sz="1200" b="1" dirty="0"/>
              </a:p>
            </p:txBody>
          </p:sp>
          <p:sp>
            <p:nvSpPr>
              <p:cNvPr id="14" name="笑脸 13"/>
              <p:cNvSpPr/>
              <p:nvPr/>
            </p:nvSpPr>
            <p:spPr>
              <a:xfrm>
                <a:off x="4293595" y="2360565"/>
                <a:ext cx="648072" cy="648072"/>
              </a:xfrm>
              <a:prstGeom prst="smileyFac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altLang="zh-CN" sz="900" b="1" dirty="0" smtClean="0">
                    <a:solidFill>
                      <a:schemeClr val="tx1"/>
                    </a:solidFill>
                  </a:rPr>
                  <a:t>user1</a:t>
                </a:r>
                <a:endParaRPr lang="zh-CN" altLang="en-US" sz="800" b="1" dirty="0">
                  <a:solidFill>
                    <a:schemeClr val="tx1"/>
                  </a:solidFill>
                </a:endParaRPr>
              </a:p>
            </p:txBody>
          </p:sp>
          <p:sp>
            <p:nvSpPr>
              <p:cNvPr id="15" name="笑脸 14"/>
              <p:cNvSpPr/>
              <p:nvPr/>
            </p:nvSpPr>
            <p:spPr>
              <a:xfrm>
                <a:off x="4294266" y="3190274"/>
                <a:ext cx="648072" cy="648072"/>
              </a:xfrm>
              <a:prstGeom prst="smileyFac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altLang="zh-CN" sz="900" b="1" dirty="0" smtClean="0">
                    <a:solidFill>
                      <a:schemeClr val="tx1"/>
                    </a:solidFill>
                  </a:rPr>
                  <a:t>user2</a:t>
                </a:r>
                <a:endParaRPr lang="zh-CN" altLang="en-US" sz="900" b="1" dirty="0">
                  <a:solidFill>
                    <a:schemeClr val="tx1"/>
                  </a:solidFill>
                </a:endParaRPr>
              </a:p>
            </p:txBody>
          </p:sp>
          <p:sp>
            <p:nvSpPr>
              <p:cNvPr id="16" name="笑脸 15"/>
              <p:cNvSpPr/>
              <p:nvPr/>
            </p:nvSpPr>
            <p:spPr>
              <a:xfrm>
                <a:off x="4294266" y="4054370"/>
                <a:ext cx="648072" cy="648072"/>
              </a:xfrm>
              <a:prstGeom prst="smileyFac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altLang="zh-CN" sz="1200" b="1" dirty="0" smtClean="0">
                    <a:solidFill>
                      <a:schemeClr val="tx1"/>
                    </a:solidFill>
                  </a:rPr>
                  <a:t>…</a:t>
                </a:r>
                <a:endParaRPr lang="zh-CN" altLang="en-US" sz="1200" b="1" dirty="0">
                  <a:solidFill>
                    <a:schemeClr val="tx1"/>
                  </a:solidFill>
                </a:endParaRPr>
              </a:p>
            </p:txBody>
          </p:sp>
          <p:sp>
            <p:nvSpPr>
              <p:cNvPr id="17" name="笑脸 16"/>
              <p:cNvSpPr/>
              <p:nvPr/>
            </p:nvSpPr>
            <p:spPr>
              <a:xfrm>
                <a:off x="5796136" y="2369196"/>
                <a:ext cx="648072" cy="648072"/>
              </a:xfrm>
              <a:prstGeom prst="smileyFac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CN" sz="1400" b="1" dirty="0" smtClean="0"/>
                  <a:t>role</a:t>
                </a:r>
                <a:endParaRPr lang="zh-CN" altLang="en-US" sz="1200" b="1" dirty="0"/>
              </a:p>
            </p:txBody>
          </p:sp>
          <p:sp>
            <p:nvSpPr>
              <p:cNvPr id="20" name="圆柱形 19"/>
              <p:cNvSpPr/>
              <p:nvPr/>
            </p:nvSpPr>
            <p:spPr>
              <a:xfrm>
                <a:off x="7219555" y="3211783"/>
                <a:ext cx="504056" cy="648072"/>
              </a:xfrm>
              <a:prstGeom prst="can">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z="1200" b="1" dirty="0" smtClean="0"/>
                  <a:t>DB2</a:t>
                </a:r>
                <a:endParaRPr lang="zh-CN" altLang="en-US" sz="1200" b="1" dirty="0"/>
              </a:p>
            </p:txBody>
          </p:sp>
          <p:sp>
            <p:nvSpPr>
              <p:cNvPr id="21" name="圆柱形 20"/>
              <p:cNvSpPr/>
              <p:nvPr/>
            </p:nvSpPr>
            <p:spPr>
              <a:xfrm>
                <a:off x="7224204" y="4054370"/>
                <a:ext cx="504056" cy="648072"/>
              </a:xfrm>
              <a:prstGeom prst="can">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b="1" dirty="0" smtClean="0"/>
                  <a:t>…</a:t>
                </a:r>
                <a:endParaRPr lang="zh-CN" altLang="en-US" dirty="0"/>
              </a:p>
            </p:txBody>
          </p:sp>
          <p:cxnSp>
            <p:nvCxnSpPr>
              <p:cNvPr id="51" name="直接箭头连接符 50"/>
              <p:cNvCxnSpPr>
                <a:stCxn id="5" idx="6"/>
                <a:endCxn id="8" idx="1"/>
              </p:cNvCxnSpPr>
              <p:nvPr/>
            </p:nvCxnSpPr>
            <p:spPr>
              <a:xfrm>
                <a:off x="2125614" y="2672916"/>
                <a:ext cx="790202" cy="11685"/>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53" name="直接箭头连接符 52"/>
              <p:cNvCxnSpPr>
                <a:stCxn id="5" idx="6"/>
                <a:endCxn id="9" idx="1"/>
              </p:cNvCxnSpPr>
              <p:nvPr/>
            </p:nvCxnSpPr>
            <p:spPr>
              <a:xfrm>
                <a:off x="2125614" y="2672916"/>
                <a:ext cx="784411" cy="841394"/>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54" name="直接箭头连接符 53"/>
              <p:cNvCxnSpPr>
                <a:stCxn id="5" idx="6"/>
                <a:endCxn id="10" idx="1"/>
              </p:cNvCxnSpPr>
              <p:nvPr/>
            </p:nvCxnSpPr>
            <p:spPr>
              <a:xfrm>
                <a:off x="2125614" y="2672916"/>
                <a:ext cx="784410" cy="170549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73" name="直接箭头连接符 72"/>
              <p:cNvCxnSpPr>
                <a:stCxn id="8" idx="3"/>
                <a:endCxn id="14" idx="2"/>
              </p:cNvCxnSpPr>
              <p:nvPr/>
            </p:nvCxnSpPr>
            <p:spPr>
              <a:xfrm>
                <a:off x="3779912" y="2684601"/>
                <a:ext cx="513683" cy="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103" name="直接箭头连接符 102"/>
              <p:cNvCxnSpPr>
                <a:stCxn id="14" idx="6"/>
                <a:endCxn id="17" idx="2"/>
              </p:cNvCxnSpPr>
              <p:nvPr/>
            </p:nvCxnSpPr>
            <p:spPr>
              <a:xfrm>
                <a:off x="4941667" y="2684601"/>
                <a:ext cx="854469" cy="8631"/>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105" name="直接箭头连接符 104"/>
              <p:cNvCxnSpPr>
                <a:stCxn id="15" idx="6"/>
                <a:endCxn id="17" idx="2"/>
              </p:cNvCxnSpPr>
              <p:nvPr/>
            </p:nvCxnSpPr>
            <p:spPr>
              <a:xfrm flipV="1">
                <a:off x="4942338" y="2693232"/>
                <a:ext cx="853798" cy="821078"/>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cxnSp>
            <p:nvCxnSpPr>
              <p:cNvPr id="107" name="直接箭头连接符 106"/>
              <p:cNvCxnSpPr>
                <a:stCxn id="16" idx="6"/>
                <a:endCxn id="17" idx="2"/>
              </p:cNvCxnSpPr>
              <p:nvPr/>
            </p:nvCxnSpPr>
            <p:spPr>
              <a:xfrm flipV="1">
                <a:off x="4942338" y="2693232"/>
                <a:ext cx="853798" cy="1685174"/>
              </a:xfrm>
              <a:prstGeom prst="straightConnector1">
                <a:avLst/>
              </a:prstGeom>
              <a:ln>
                <a:tailEnd type="arrow"/>
              </a:ln>
            </p:spPr>
            <p:style>
              <a:lnRef idx="2">
                <a:schemeClr val="accent4"/>
              </a:lnRef>
              <a:fillRef idx="0">
                <a:schemeClr val="accent4"/>
              </a:fillRef>
              <a:effectRef idx="1">
                <a:schemeClr val="accent4"/>
              </a:effectRef>
              <a:fontRef idx="minor">
                <a:schemeClr val="tx1"/>
              </a:fontRef>
            </p:style>
          </p:cxnSp>
          <p:cxnSp>
            <p:nvCxnSpPr>
              <p:cNvPr id="110" name="直接箭头连接符 109"/>
              <p:cNvCxnSpPr>
                <a:stCxn id="9" idx="3"/>
                <a:endCxn id="15" idx="2"/>
              </p:cNvCxnSpPr>
              <p:nvPr/>
            </p:nvCxnSpPr>
            <p:spPr>
              <a:xfrm>
                <a:off x="3779910" y="3514310"/>
                <a:ext cx="514356" cy="0"/>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cxnSp>
            <p:nvCxnSpPr>
              <p:cNvPr id="112" name="直接箭头连接符 111"/>
              <p:cNvCxnSpPr>
                <a:stCxn id="10" idx="3"/>
                <a:endCxn id="16" idx="2"/>
              </p:cNvCxnSpPr>
              <p:nvPr/>
            </p:nvCxnSpPr>
            <p:spPr>
              <a:xfrm>
                <a:off x="3779910" y="4378406"/>
                <a:ext cx="514356" cy="0"/>
              </a:xfrm>
              <a:prstGeom prst="straightConnector1">
                <a:avLst/>
              </a:prstGeom>
              <a:ln>
                <a:tailEnd type="arrow"/>
              </a:ln>
            </p:spPr>
            <p:style>
              <a:lnRef idx="2">
                <a:schemeClr val="accent4"/>
              </a:lnRef>
              <a:fillRef idx="0">
                <a:schemeClr val="accent4"/>
              </a:fillRef>
              <a:effectRef idx="1">
                <a:schemeClr val="accent4"/>
              </a:effectRef>
              <a:fontRef idx="minor">
                <a:schemeClr val="tx1"/>
              </a:fontRef>
            </p:style>
          </p:cxnSp>
          <p:sp>
            <p:nvSpPr>
              <p:cNvPr id="147" name="笑脸 146"/>
              <p:cNvSpPr/>
              <p:nvPr/>
            </p:nvSpPr>
            <p:spPr>
              <a:xfrm>
                <a:off x="5813058" y="4054370"/>
                <a:ext cx="648072" cy="648072"/>
              </a:xfrm>
              <a:prstGeom prst="smileyFac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CN" sz="1400" b="1" dirty="0" smtClean="0"/>
                  <a:t>role</a:t>
                </a:r>
                <a:endParaRPr lang="zh-CN" altLang="en-US" sz="1200" b="1" dirty="0"/>
              </a:p>
            </p:txBody>
          </p:sp>
          <p:sp>
            <p:nvSpPr>
              <p:cNvPr id="148" name="笑脸 147"/>
              <p:cNvSpPr/>
              <p:nvPr/>
            </p:nvSpPr>
            <p:spPr>
              <a:xfrm>
                <a:off x="5813058" y="3211783"/>
                <a:ext cx="648072" cy="648072"/>
              </a:xfrm>
              <a:prstGeom prst="smileyFac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CN" sz="1400" b="1" dirty="0" smtClean="0"/>
                  <a:t>role</a:t>
                </a:r>
                <a:endParaRPr lang="zh-CN" altLang="en-US" sz="1200" b="1" dirty="0"/>
              </a:p>
            </p:txBody>
          </p:sp>
          <p:cxnSp>
            <p:nvCxnSpPr>
              <p:cNvPr id="150" name="直接箭头连接符 149"/>
              <p:cNvCxnSpPr>
                <a:stCxn id="14" idx="6"/>
                <a:endCxn id="148" idx="2"/>
              </p:cNvCxnSpPr>
              <p:nvPr/>
            </p:nvCxnSpPr>
            <p:spPr>
              <a:xfrm>
                <a:off x="4941667" y="2684601"/>
                <a:ext cx="871391" cy="851218"/>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152" name="直接箭头连接符 151"/>
              <p:cNvCxnSpPr>
                <a:stCxn id="14" idx="6"/>
                <a:endCxn id="147" idx="2"/>
              </p:cNvCxnSpPr>
              <p:nvPr/>
            </p:nvCxnSpPr>
            <p:spPr>
              <a:xfrm>
                <a:off x="4941667" y="2684601"/>
                <a:ext cx="871391" cy="1693805"/>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154" name="直接箭头连接符 153"/>
              <p:cNvCxnSpPr>
                <a:stCxn id="15" idx="6"/>
                <a:endCxn id="148" idx="2"/>
              </p:cNvCxnSpPr>
              <p:nvPr/>
            </p:nvCxnSpPr>
            <p:spPr>
              <a:xfrm>
                <a:off x="4942338" y="3514310"/>
                <a:ext cx="870720" cy="21509"/>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cxnSp>
            <p:nvCxnSpPr>
              <p:cNvPr id="156" name="直接箭头连接符 155"/>
              <p:cNvCxnSpPr>
                <a:stCxn id="15" idx="6"/>
                <a:endCxn id="147" idx="2"/>
              </p:cNvCxnSpPr>
              <p:nvPr/>
            </p:nvCxnSpPr>
            <p:spPr>
              <a:xfrm>
                <a:off x="4942338" y="3514310"/>
                <a:ext cx="870720" cy="864096"/>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cxnSp>
            <p:nvCxnSpPr>
              <p:cNvPr id="158" name="直接箭头连接符 157"/>
              <p:cNvCxnSpPr>
                <a:stCxn id="16" idx="6"/>
                <a:endCxn id="148" idx="2"/>
              </p:cNvCxnSpPr>
              <p:nvPr/>
            </p:nvCxnSpPr>
            <p:spPr>
              <a:xfrm flipV="1">
                <a:off x="4942338" y="3535819"/>
                <a:ext cx="870720" cy="842587"/>
              </a:xfrm>
              <a:prstGeom prst="straightConnector1">
                <a:avLst/>
              </a:prstGeom>
              <a:ln>
                <a:tailEnd type="arrow"/>
              </a:ln>
            </p:spPr>
            <p:style>
              <a:lnRef idx="2">
                <a:schemeClr val="accent4"/>
              </a:lnRef>
              <a:fillRef idx="0">
                <a:schemeClr val="accent4"/>
              </a:fillRef>
              <a:effectRef idx="1">
                <a:schemeClr val="accent4"/>
              </a:effectRef>
              <a:fontRef idx="minor">
                <a:schemeClr val="tx1"/>
              </a:fontRef>
            </p:style>
          </p:cxnSp>
          <p:cxnSp>
            <p:nvCxnSpPr>
              <p:cNvPr id="160" name="直接箭头连接符 159"/>
              <p:cNvCxnSpPr>
                <a:stCxn id="16" idx="6"/>
                <a:endCxn id="147" idx="2"/>
              </p:cNvCxnSpPr>
              <p:nvPr/>
            </p:nvCxnSpPr>
            <p:spPr>
              <a:xfrm>
                <a:off x="4942338" y="4378406"/>
                <a:ext cx="870720" cy="0"/>
              </a:xfrm>
              <a:prstGeom prst="straightConnector1">
                <a:avLst/>
              </a:prstGeom>
              <a:ln>
                <a:tailEnd type="arrow"/>
              </a:ln>
            </p:spPr>
            <p:style>
              <a:lnRef idx="2">
                <a:schemeClr val="accent4"/>
              </a:lnRef>
              <a:fillRef idx="0">
                <a:schemeClr val="accent4"/>
              </a:fillRef>
              <a:effectRef idx="1">
                <a:schemeClr val="accent4"/>
              </a:effectRef>
              <a:fontRef idx="minor">
                <a:schemeClr val="tx1"/>
              </a:fontRef>
            </p:style>
          </p:cxnSp>
          <p:cxnSp>
            <p:nvCxnSpPr>
              <p:cNvPr id="165" name="直接箭头连接符 164"/>
              <p:cNvCxnSpPr>
                <a:stCxn id="17" idx="6"/>
                <a:endCxn id="11" idx="2"/>
              </p:cNvCxnSpPr>
              <p:nvPr/>
            </p:nvCxnSpPr>
            <p:spPr>
              <a:xfrm flipV="1">
                <a:off x="6444208" y="2684601"/>
                <a:ext cx="755725" cy="8631"/>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cxnSp>
            <p:nvCxnSpPr>
              <p:cNvPr id="167" name="直接箭头连接符 166"/>
              <p:cNvCxnSpPr>
                <a:stCxn id="148" idx="6"/>
                <a:endCxn id="20" idx="2"/>
              </p:cNvCxnSpPr>
              <p:nvPr/>
            </p:nvCxnSpPr>
            <p:spPr>
              <a:xfrm>
                <a:off x="6461130" y="3535819"/>
                <a:ext cx="758425" cy="0"/>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cxnSp>
            <p:nvCxnSpPr>
              <p:cNvPr id="169" name="直接箭头连接符 168"/>
              <p:cNvCxnSpPr>
                <a:stCxn id="147" idx="6"/>
                <a:endCxn id="21" idx="2"/>
              </p:cNvCxnSpPr>
              <p:nvPr/>
            </p:nvCxnSpPr>
            <p:spPr>
              <a:xfrm>
                <a:off x="6461130" y="4378406"/>
                <a:ext cx="763074" cy="0"/>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grpSp>
        <p:sp>
          <p:nvSpPr>
            <p:cNvPr id="3" name="TextBox 2"/>
            <p:cNvSpPr txBox="1"/>
            <p:nvPr/>
          </p:nvSpPr>
          <p:spPr>
            <a:xfrm>
              <a:off x="7150121" y="3328826"/>
              <a:ext cx="1331640" cy="646331"/>
            </a:xfrm>
            <a:prstGeom prst="rect">
              <a:avLst/>
            </a:prstGeom>
            <a:noFill/>
          </p:spPr>
          <p:txBody>
            <a:bodyPr wrap="square" rtlCol="0">
              <a:spAutoFit/>
            </a:bodyPr>
            <a:lstStyle/>
            <a:p>
              <a:r>
                <a:rPr lang="en-US" altLang="zh-CN" dirty="0" smtClean="0"/>
                <a:t>Role</a:t>
              </a:r>
            </a:p>
            <a:p>
              <a:r>
                <a:rPr lang="en-US" altLang="zh-CN" dirty="0" smtClean="0"/>
                <a:t>User1\2</a:t>
              </a:r>
              <a:r>
                <a:rPr lang="en-US" altLang="zh-CN" dirty="0"/>
                <a:t>\</a:t>
              </a:r>
              <a:r>
                <a:rPr lang="en-US" altLang="zh-CN" dirty="0" smtClean="0"/>
                <a:t>3</a:t>
              </a:r>
            </a:p>
          </p:txBody>
        </p:sp>
        <p:sp>
          <p:nvSpPr>
            <p:cNvPr id="38" name="TextBox 37"/>
            <p:cNvSpPr txBox="1"/>
            <p:nvPr/>
          </p:nvSpPr>
          <p:spPr>
            <a:xfrm>
              <a:off x="7151253" y="4135028"/>
              <a:ext cx="1331640" cy="646331"/>
            </a:xfrm>
            <a:prstGeom prst="rect">
              <a:avLst/>
            </a:prstGeom>
            <a:noFill/>
          </p:spPr>
          <p:txBody>
            <a:bodyPr wrap="square" rtlCol="0">
              <a:spAutoFit/>
            </a:bodyPr>
            <a:lstStyle/>
            <a:p>
              <a:r>
                <a:rPr lang="en-US" altLang="zh-CN" dirty="0" smtClean="0"/>
                <a:t>Role</a:t>
              </a:r>
            </a:p>
            <a:p>
              <a:r>
                <a:rPr lang="en-US" altLang="zh-CN" dirty="0" smtClean="0"/>
                <a:t>User1\2</a:t>
              </a:r>
              <a:r>
                <a:rPr lang="en-US" altLang="zh-CN" dirty="0"/>
                <a:t>\</a:t>
              </a:r>
              <a:r>
                <a:rPr lang="en-US" altLang="zh-CN" dirty="0" smtClean="0"/>
                <a:t>3</a:t>
              </a:r>
            </a:p>
          </p:txBody>
        </p:sp>
        <p:sp>
          <p:nvSpPr>
            <p:cNvPr id="39" name="TextBox 38"/>
            <p:cNvSpPr txBox="1"/>
            <p:nvPr/>
          </p:nvSpPr>
          <p:spPr>
            <a:xfrm>
              <a:off x="7152798" y="5010129"/>
              <a:ext cx="1331640" cy="646331"/>
            </a:xfrm>
            <a:prstGeom prst="rect">
              <a:avLst/>
            </a:prstGeom>
            <a:noFill/>
          </p:spPr>
          <p:txBody>
            <a:bodyPr wrap="square" rtlCol="0">
              <a:spAutoFit/>
            </a:bodyPr>
            <a:lstStyle/>
            <a:p>
              <a:r>
                <a:rPr lang="en-US" altLang="zh-CN" dirty="0" smtClean="0"/>
                <a:t>Role</a:t>
              </a:r>
            </a:p>
            <a:p>
              <a:r>
                <a:rPr lang="en-US" altLang="zh-CN" dirty="0" smtClean="0"/>
                <a:t>User1\2</a:t>
              </a:r>
              <a:r>
                <a:rPr lang="en-US" altLang="zh-CN" dirty="0"/>
                <a:t>\</a:t>
              </a:r>
              <a:r>
                <a:rPr lang="en-US" altLang="zh-CN" dirty="0" smtClean="0"/>
                <a:t>3</a:t>
              </a:r>
            </a:p>
          </p:txBody>
        </p:sp>
      </p:grpSp>
    </p:spTree>
    <p:extLst>
      <p:ext uri="{BB962C8B-B14F-4D97-AF65-F5344CB8AC3E}">
        <p14:creationId xmlns:p14="http://schemas.microsoft.com/office/powerpoint/2010/main" val="31799955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角度">
  <a:themeElements>
    <a:clrScheme name="角度">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角度">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Verve</Template>
  <TotalTime>6544</TotalTime>
  <Words>3007</Words>
  <Application>Microsoft Office PowerPoint</Application>
  <PresentationFormat>全屏显示(4:3)</PresentationFormat>
  <Paragraphs>499</Paragraphs>
  <Slides>31</Slides>
  <Notes>8</Notes>
  <HiddenSlides>0</HiddenSlides>
  <MMClips>0</MMClips>
  <ScaleCrop>false</ScaleCrop>
  <HeadingPairs>
    <vt:vector size="6" baseType="variant">
      <vt:variant>
        <vt:lpstr>主题</vt:lpstr>
      </vt:variant>
      <vt:variant>
        <vt:i4>1</vt:i4>
      </vt:variant>
      <vt:variant>
        <vt:lpstr>嵌入 OLE 服务器</vt:lpstr>
      </vt:variant>
      <vt:variant>
        <vt:i4>2</vt:i4>
      </vt:variant>
      <vt:variant>
        <vt:lpstr>幻灯片标题</vt:lpstr>
      </vt:variant>
      <vt:variant>
        <vt:i4>31</vt:i4>
      </vt:variant>
    </vt:vector>
  </HeadingPairs>
  <TitlesOfParts>
    <vt:vector size="34" baseType="lpstr">
      <vt:lpstr>角度</vt:lpstr>
      <vt:lpstr>工作表</vt:lpstr>
      <vt:lpstr>文档</vt:lpstr>
      <vt:lpstr>数据流程规范架构和数据对象编写规范</vt:lpstr>
      <vt:lpstr>前言</vt:lpstr>
      <vt:lpstr>数据规范架构</vt:lpstr>
      <vt:lpstr>数据库命名规范</vt:lpstr>
      <vt:lpstr>表命名规范</vt:lpstr>
      <vt:lpstr>字段、索引命名规范</vt:lpstr>
      <vt:lpstr>视图与函数命名规范</vt:lpstr>
      <vt:lpstr>存储过程命名规范</vt:lpstr>
      <vt:lpstr>应用程序数据库权限架构说明</vt:lpstr>
      <vt:lpstr>所有操作基本流程</vt:lpstr>
      <vt:lpstr>数据库上线部署(流程)</vt:lpstr>
      <vt:lpstr>PowerPoint 演示文稿</vt:lpstr>
      <vt:lpstr>PowerPoint 演示文稿</vt:lpstr>
      <vt:lpstr>数据库作业变更(流程)</vt:lpstr>
      <vt:lpstr>PowerPoint 演示文稿</vt:lpstr>
      <vt:lpstr>PowerPoint 演示文稿</vt:lpstr>
      <vt:lpstr>T-SQL优化 (流程)</vt:lpstr>
      <vt:lpstr>索引调整(流程)</vt:lpstr>
      <vt:lpstr>PowerPoint 演示文稿</vt:lpstr>
      <vt:lpstr>PowerPoint 演示文稿</vt:lpstr>
      <vt:lpstr>数据库对象变更(流程)</vt:lpstr>
      <vt:lpstr>SQL对象变更编写(模板)</vt:lpstr>
      <vt:lpstr>T-SQL编写规范与注意事项</vt:lpstr>
      <vt:lpstr>数据操作(流程)</vt:lpstr>
      <vt:lpstr>数据操作(模板)</vt:lpstr>
      <vt:lpstr>数据操作(例子)</vt:lpstr>
      <vt:lpstr>PowerPoint 演示文稿</vt:lpstr>
      <vt:lpstr>PowerPoint 演示文稿</vt:lpstr>
      <vt:lpstr>特别申明</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数据架构和数据对象编写规范</dc:title>
  <dc:creator>HuangChuanHui</dc:creator>
  <cp:lastModifiedBy>HuangChuanHui</cp:lastModifiedBy>
  <cp:revision>373</cp:revision>
  <dcterms:created xsi:type="dcterms:W3CDTF">2013-12-25T01:45:49Z</dcterms:created>
  <dcterms:modified xsi:type="dcterms:W3CDTF">2014-01-16T04:26:00Z</dcterms:modified>
</cp:coreProperties>
</file>

<file path=docProps/thumbnail.jpeg>
</file>